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9" r:id="rId5"/>
  </p:sldIdLst>
  <p:sldSz cx="9906000" cy="6858000" type="A4"/>
  <p:notesSz cx="6797675" cy="99822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00" d="100"/>
          <a:sy n="100" d="100"/>
        </p:scale>
        <p:origin x="-31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53568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62432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99130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16/01/2023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2058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16/01/2023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340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16/01/2023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4710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16/01/2023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7445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16/01/2023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86063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16/01/2023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125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182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219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0AD41F-09B1-4664-B259-E7D232A5C9D8}" type="datetimeFigureOut">
              <a:rPr lang="en-GB" smtClean="0"/>
              <a:t>16/01/2023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53056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17" Type="http://schemas.openxmlformats.org/officeDocument/2006/relationships/image" Target="../media/image16.jpeg"/><Relationship Id="rId2" Type="http://schemas.openxmlformats.org/officeDocument/2006/relationships/image" Target="../media/image1.jpeg"/><Relationship Id="rId16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jpeg"/><Relationship Id="rId15" Type="http://schemas.openxmlformats.org/officeDocument/2006/relationships/image" Target="../media/image14.jpeg"/><Relationship Id="rId10" Type="http://schemas.openxmlformats.org/officeDocument/2006/relationships/image" Target="../media/image9.jpeg"/><Relationship Id="rId4" Type="http://schemas.openxmlformats.org/officeDocument/2006/relationships/image" Target="../media/image3.gif"/><Relationship Id="rId9" Type="http://schemas.openxmlformats.org/officeDocument/2006/relationships/image" Target="../media/image8.jpeg"/><Relationship Id="rId1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/>
          <p:cNvSpPr txBox="1"/>
          <p:nvPr/>
        </p:nvSpPr>
        <p:spPr>
          <a:xfrm>
            <a:off x="5411717" y="104226"/>
            <a:ext cx="2584644" cy="1037068"/>
          </a:xfrm>
          <a:prstGeom prst="rect">
            <a:avLst/>
          </a:prstGeom>
          <a:noFill/>
          <a:ln w="57150">
            <a:solidFill>
              <a:srgbClr val="FFC000"/>
            </a:solidFill>
          </a:ln>
        </p:spPr>
        <p:txBody>
          <a:bodyPr wrap="square" rtlCol="0">
            <a:normAutofit fontScale="25000" lnSpcReduction="20000"/>
          </a:bodyPr>
          <a:lstStyle/>
          <a:p>
            <a:r>
              <a:rPr lang="en-GB" sz="3400" b="1" u="sng" dirty="0"/>
              <a:t>Key Dates</a:t>
            </a:r>
          </a:p>
          <a:p>
            <a:r>
              <a:rPr lang="en-GB" sz="3200" dirty="0"/>
              <a:t>9</a:t>
            </a:r>
            <a:r>
              <a:rPr lang="en-GB" sz="3200" baseline="30000" dirty="0"/>
              <a:t>th</a:t>
            </a:r>
            <a:r>
              <a:rPr lang="en-GB" sz="3200" dirty="0"/>
              <a:t> January – Return to school</a:t>
            </a:r>
          </a:p>
          <a:p>
            <a:r>
              <a:rPr lang="en-GB" sz="3200" dirty="0"/>
              <a:t>16</a:t>
            </a:r>
            <a:r>
              <a:rPr lang="en-GB" sz="3200" baseline="30000" dirty="0"/>
              <a:t>th</a:t>
            </a:r>
            <a:r>
              <a:rPr lang="en-GB" sz="3200" dirty="0"/>
              <a:t> January – Martin Luther King Day</a:t>
            </a:r>
          </a:p>
          <a:p>
            <a:r>
              <a:rPr lang="en-GB" sz="3200" dirty="0"/>
              <a:t>22</a:t>
            </a:r>
            <a:r>
              <a:rPr lang="en-GB" sz="3200" baseline="30000" dirty="0"/>
              <a:t>nd</a:t>
            </a:r>
            <a:r>
              <a:rPr lang="en-GB" sz="3200" dirty="0"/>
              <a:t> January – Chinese New Year</a:t>
            </a:r>
          </a:p>
          <a:p>
            <a:r>
              <a:rPr lang="en-GB" sz="3200" dirty="0"/>
              <a:t>11</a:t>
            </a:r>
            <a:r>
              <a:rPr lang="en-GB" sz="3200" baseline="30000" dirty="0"/>
              <a:t>th</a:t>
            </a:r>
            <a:r>
              <a:rPr lang="en-GB" sz="3200" dirty="0"/>
              <a:t> February – Women in Science</a:t>
            </a:r>
          </a:p>
          <a:p>
            <a:r>
              <a:rPr lang="en-GB" sz="3200" dirty="0"/>
              <a:t>16</a:t>
            </a:r>
            <a:r>
              <a:rPr lang="en-GB" sz="3200" baseline="30000" dirty="0"/>
              <a:t>th</a:t>
            </a:r>
            <a:r>
              <a:rPr lang="en-GB" sz="3200" dirty="0"/>
              <a:t> February – Recognition Assembly</a:t>
            </a:r>
          </a:p>
          <a:p>
            <a:r>
              <a:rPr lang="en-GB" sz="3200" dirty="0"/>
              <a:t>20</a:t>
            </a:r>
            <a:r>
              <a:rPr lang="en-GB" sz="3200" baseline="30000" dirty="0"/>
              <a:t>th</a:t>
            </a:r>
            <a:r>
              <a:rPr lang="en-GB" sz="3200" dirty="0"/>
              <a:t> February – Half term</a:t>
            </a:r>
          </a:p>
          <a:p>
            <a:r>
              <a:rPr lang="en-GB" sz="3200" dirty="0"/>
              <a:t>21</a:t>
            </a:r>
            <a:r>
              <a:rPr lang="en-GB" sz="3200" baseline="30000" dirty="0"/>
              <a:t>st</a:t>
            </a:r>
            <a:r>
              <a:rPr lang="en-GB" sz="3200" dirty="0"/>
              <a:t> February – Pancake Day</a:t>
            </a:r>
          </a:p>
          <a:p>
            <a:r>
              <a:rPr lang="en-GB" sz="3200" dirty="0"/>
              <a:t>27</a:t>
            </a:r>
            <a:r>
              <a:rPr lang="en-GB" sz="3200" baseline="30000" dirty="0"/>
              <a:t>th</a:t>
            </a:r>
            <a:r>
              <a:rPr lang="en-GB" sz="3200" dirty="0"/>
              <a:t> February – Return to school</a:t>
            </a:r>
            <a:endParaRPr lang="en-GB" sz="24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319" y="52744"/>
            <a:ext cx="1088550" cy="108855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093675" y="4417139"/>
            <a:ext cx="4681833" cy="2330272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/>
              <a:t>Home Learning</a:t>
            </a:r>
          </a:p>
          <a:p>
            <a:r>
              <a:rPr lang="en-GB" sz="1300" dirty="0"/>
              <a:t>You should be completing these tasks at least </a:t>
            </a:r>
            <a:r>
              <a:rPr lang="en-GB" sz="1300" b="1" dirty="0"/>
              <a:t>3 times </a:t>
            </a:r>
            <a:r>
              <a:rPr lang="en-GB" sz="1300" dirty="0"/>
              <a:t>a week. These are all key parts of your learning jigsaw.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/>
              <a:t>Practising your times tables and number facts (TT </a:t>
            </a:r>
            <a:r>
              <a:rPr lang="en-GB" sz="1300" dirty="0" err="1"/>
              <a:t>Rockstars</a:t>
            </a:r>
            <a:r>
              <a:rPr lang="en-GB" sz="1300" dirty="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/>
              <a:t>Practising your spellings (Spelling Shed)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/>
              <a:t>Learning facts from your Knowledge Organisers (Showbie)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/>
              <a:t>Reading – this should be done </a:t>
            </a:r>
            <a:r>
              <a:rPr lang="en-GB" sz="1300" b="1" dirty="0"/>
              <a:t>every day </a:t>
            </a:r>
            <a:r>
              <a:rPr lang="en-GB" sz="1300" dirty="0"/>
              <a:t>(</a:t>
            </a:r>
            <a:r>
              <a:rPr lang="en-GB" sz="1300" dirty="0" err="1"/>
              <a:t>Pickatale</a:t>
            </a:r>
            <a:r>
              <a:rPr lang="en-GB" sz="1300" dirty="0"/>
              <a:t>)</a:t>
            </a:r>
            <a:endParaRPr lang="en-GB" sz="13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300" b="1" dirty="0"/>
          </a:p>
          <a:p>
            <a:r>
              <a:rPr lang="en-GB" sz="1300" dirty="0"/>
              <a:t>Your teacher might give you extra learning to be completed at home, for example, a creative task or piece of writing. These can be completed in your jigsaw book too.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322617" y="114635"/>
            <a:ext cx="2402762" cy="107817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normAutofit/>
          </a:bodyPr>
          <a:lstStyle/>
          <a:p>
            <a:r>
              <a:rPr lang="en-GB" sz="1500" b="1" u="sng" dirty="0"/>
              <a:t>Reading</a:t>
            </a:r>
          </a:p>
          <a:p>
            <a:r>
              <a:rPr lang="en-GB" sz="1400" dirty="0"/>
              <a:t>Fire! Flood! and </a:t>
            </a:r>
          </a:p>
          <a:p>
            <a:r>
              <a:rPr lang="en-GB" sz="1400" dirty="0"/>
              <a:t>Cyclone! All by </a:t>
            </a:r>
          </a:p>
          <a:p>
            <a:r>
              <a:rPr lang="en-GB" sz="1400" dirty="0"/>
              <a:t>Jackie French.</a:t>
            </a:r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</p:txBody>
      </p:sp>
      <p:sp>
        <p:nvSpPr>
          <p:cNvPr id="13" name="Rectangle 12"/>
          <p:cNvSpPr/>
          <p:nvPr/>
        </p:nvSpPr>
        <p:spPr>
          <a:xfrm>
            <a:off x="3725379" y="24792"/>
            <a:ext cx="1610972" cy="113877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Year 3</a:t>
            </a:r>
          </a:p>
          <a:p>
            <a:pPr algn="ctr"/>
            <a:r>
              <a:rPr lang="en-US" sz="2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Spring 1</a:t>
            </a:r>
            <a:endParaRPr lang="en-US" sz="2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76729" y="1257725"/>
            <a:ext cx="2340000" cy="174871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normAutofit/>
          </a:bodyPr>
          <a:lstStyle/>
          <a:p>
            <a:r>
              <a:rPr lang="en-GB" sz="1600" b="1" u="sng" dirty="0"/>
              <a:t>Writing</a:t>
            </a:r>
          </a:p>
          <a:p>
            <a:r>
              <a:rPr lang="en-GB" sz="1400" dirty="0"/>
              <a:t>Our writing outcomes will be based upon natural disasters. We shall be writing poems and a non chronological report. </a:t>
            </a:r>
          </a:p>
        </p:txBody>
      </p:sp>
      <p:pic>
        <p:nvPicPr>
          <p:cNvPr id="16" name="Picture 20" descr="Notepad  Clip 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2624" y="2511899"/>
            <a:ext cx="407338" cy="407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2906146" y="1257725"/>
            <a:ext cx="2340000" cy="174871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normAutofit/>
          </a:bodyPr>
          <a:lstStyle/>
          <a:p>
            <a:r>
              <a:rPr lang="en-GB" sz="1400" b="1" u="sng" dirty="0"/>
              <a:t>Maths</a:t>
            </a:r>
          </a:p>
          <a:p>
            <a:r>
              <a:rPr lang="en-GB" sz="1400" dirty="0"/>
              <a:t>In maths we will be </a:t>
            </a:r>
          </a:p>
          <a:p>
            <a:r>
              <a:rPr lang="en-GB" sz="1400" dirty="0"/>
              <a:t>Multiplying two digit numbers by one digit numbers before beginning to divide. </a:t>
            </a:r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</p:txBody>
      </p:sp>
      <p:pic>
        <p:nvPicPr>
          <p:cNvPr id="18" name="Picture 14" descr="Math Clip Ar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8225" y="1326141"/>
            <a:ext cx="354636" cy="324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/>
          <p:cNvSpPr txBox="1">
            <a:spLocks noChangeAspect="1"/>
          </p:cNvSpPr>
          <p:nvPr/>
        </p:nvSpPr>
        <p:spPr>
          <a:xfrm>
            <a:off x="167319" y="3093733"/>
            <a:ext cx="3241353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rmAutofit fontScale="92500" lnSpcReduction="10000"/>
          </a:bodyPr>
          <a:lstStyle/>
          <a:p>
            <a:r>
              <a:rPr lang="en-GB" sz="1600" b="1" u="sng" dirty="0"/>
              <a:t>Science</a:t>
            </a:r>
          </a:p>
          <a:p>
            <a:pPr>
              <a:lnSpc>
                <a:spcPct val="120000"/>
              </a:lnSpc>
            </a:pPr>
            <a:r>
              <a:rPr lang="en-GB" sz="1400" dirty="0"/>
              <a:t>In Science we are focusing on forces and magnets. We shall be carrying out investigations into the impact of friction      on movement. </a:t>
            </a:r>
          </a:p>
          <a:p>
            <a:endParaRPr lang="en-GB" sz="15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</p:txBody>
      </p:sp>
      <p:pic>
        <p:nvPicPr>
          <p:cNvPr id="20" name="Picture 4" descr="Scienc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055258" y="3899051"/>
            <a:ext cx="280790" cy="330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3470765" y="3084692"/>
            <a:ext cx="3241352" cy="120937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rmAutofit/>
          </a:bodyPr>
          <a:lstStyle/>
          <a:p>
            <a:r>
              <a:rPr lang="en-GB" sz="1400" b="1" u="sng" dirty="0"/>
              <a:t>History</a:t>
            </a:r>
          </a:p>
          <a:p>
            <a:r>
              <a:rPr lang="en-GB" sz="1400" dirty="0"/>
              <a:t>In history we will learn about the history of Australia. We shall be using the different historical skills we have been learning. </a:t>
            </a:r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</p:txBody>
      </p:sp>
      <p:pic>
        <p:nvPicPr>
          <p:cNvPr id="22" name="Picture 6" descr="Image result for clipart history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9015" y="3964187"/>
            <a:ext cx="1293218" cy="283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6774211" y="3093732"/>
            <a:ext cx="3001297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rmAutofit/>
          </a:bodyPr>
          <a:lstStyle/>
          <a:p>
            <a:r>
              <a:rPr lang="en-GB" sz="1400" b="1" u="sng" dirty="0"/>
              <a:t>Geography</a:t>
            </a:r>
          </a:p>
          <a:p>
            <a:r>
              <a:rPr lang="en-GB" sz="1400" dirty="0"/>
              <a:t>In geography we will learn about where Australia is, it’s climate and what is happening to the Great  Barrier Reef. </a:t>
            </a:r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</p:txBody>
      </p:sp>
      <p:pic>
        <p:nvPicPr>
          <p:cNvPr id="24" name="Picture 12" descr="World earth clip art free clipart images wikiclipart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229876" y="3807335"/>
            <a:ext cx="423654" cy="40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Box 24"/>
          <p:cNvSpPr txBox="1"/>
          <p:nvPr/>
        </p:nvSpPr>
        <p:spPr>
          <a:xfrm>
            <a:off x="5635563" y="1257725"/>
            <a:ext cx="2340000" cy="174871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lIns="91440" tIns="45720" rIns="91440" bIns="45720" rtlCol="0" anchor="t">
            <a:normAutofit/>
          </a:bodyPr>
          <a:lstStyle/>
          <a:p>
            <a:r>
              <a:rPr lang="en-GB" sz="1400" b="1" u="sng" dirty="0"/>
              <a:t>PSHE and RHE</a:t>
            </a:r>
          </a:p>
          <a:p>
            <a:r>
              <a:rPr lang="en-GB" sz="1400" dirty="0"/>
              <a:t>In PSHE we are focusing on aiming high, being me and being responsible. We shall have an Aiming High Day where we learn about        our aspirations. </a:t>
            </a:r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</p:txBody>
      </p:sp>
      <p:pic>
        <p:nvPicPr>
          <p:cNvPr id="26" name="Picture 16" descr="http://www.elmwood-inf.croydon.sch.uk/wp-content/uploads/pshe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5509" y="2511899"/>
            <a:ext cx="437593" cy="435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107045" y="122181"/>
            <a:ext cx="1668463" cy="2908489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/>
              <a:t>PE Kits </a:t>
            </a:r>
          </a:p>
          <a:p>
            <a:r>
              <a:rPr lang="en-GB" sz="1300" dirty="0"/>
              <a:t>Our PE days are: </a:t>
            </a:r>
            <a:r>
              <a:rPr lang="en-GB" sz="1300" b="1" dirty="0"/>
              <a:t>Monday </a:t>
            </a:r>
            <a:r>
              <a:rPr lang="en-GB" sz="1300" dirty="0"/>
              <a:t>and </a:t>
            </a:r>
            <a:r>
              <a:rPr lang="en-GB" sz="1300" b="1" dirty="0"/>
              <a:t>Tuesday</a:t>
            </a:r>
            <a:r>
              <a:rPr lang="en-GB" sz="1300" dirty="0"/>
              <a:t>. Children</a:t>
            </a:r>
            <a:r>
              <a:rPr lang="en-GB" sz="1300" b="1" dirty="0"/>
              <a:t> must come into school wearing the correct PE kit</a:t>
            </a:r>
            <a:r>
              <a:rPr lang="en-GB" sz="1300" dirty="0"/>
              <a:t>: Blue sweatshirt, white polo shirt or T-shirt, black jogging bottoms / leggings or shorts and plain black trainers.</a:t>
            </a:r>
          </a:p>
          <a:p>
            <a:endParaRPr lang="en-GB" sz="1300" dirty="0"/>
          </a:p>
        </p:txBody>
      </p:sp>
      <p:sp>
        <p:nvSpPr>
          <p:cNvPr id="28" name="TextBox 27"/>
          <p:cNvSpPr txBox="1"/>
          <p:nvPr/>
        </p:nvSpPr>
        <p:spPr>
          <a:xfrm>
            <a:off x="3440862" y="5595411"/>
            <a:ext cx="1548000" cy="1152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rmAutofit lnSpcReduction="10000"/>
          </a:bodyPr>
          <a:lstStyle/>
          <a:p>
            <a:r>
              <a:rPr lang="en-GB" sz="1400" b="1" u="sng" dirty="0"/>
              <a:t>RE</a:t>
            </a:r>
          </a:p>
          <a:p>
            <a:r>
              <a:rPr lang="en-GB" sz="1200" dirty="0"/>
              <a:t>We will learn about what prayer is and why people of different faiths      pray. </a:t>
            </a:r>
          </a:p>
          <a:p>
            <a:endParaRPr lang="en-GB" sz="1200" b="1" u="sng" dirty="0"/>
          </a:p>
          <a:p>
            <a:endParaRPr lang="en-GB" sz="1200" b="1" u="sng" dirty="0"/>
          </a:p>
          <a:p>
            <a:endParaRPr lang="en-GB" sz="1200" b="1" u="sng" dirty="0"/>
          </a:p>
          <a:p>
            <a:endParaRPr lang="en-GB" sz="1200" b="1" u="sng" dirty="0"/>
          </a:p>
        </p:txBody>
      </p:sp>
      <p:sp>
        <p:nvSpPr>
          <p:cNvPr id="29" name="TextBox 28"/>
          <p:cNvSpPr txBox="1"/>
          <p:nvPr/>
        </p:nvSpPr>
        <p:spPr>
          <a:xfrm>
            <a:off x="3440862" y="4381358"/>
            <a:ext cx="1548000" cy="1152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rmAutofit/>
          </a:bodyPr>
          <a:lstStyle/>
          <a:p>
            <a:r>
              <a:rPr lang="en-GB" sz="1400" b="1" u="sng" dirty="0"/>
              <a:t>Languages</a:t>
            </a:r>
          </a:p>
          <a:p>
            <a:r>
              <a:rPr lang="en-GB" sz="1200" dirty="0"/>
              <a:t>We will be learning vocabulary for numbers and colours in French.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788048" y="5627254"/>
            <a:ext cx="1548000" cy="1152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rmAutofit lnSpcReduction="10000"/>
          </a:bodyPr>
          <a:lstStyle/>
          <a:p>
            <a:r>
              <a:rPr lang="en-GB" sz="1400" b="1" u="sng" dirty="0"/>
              <a:t>PE</a:t>
            </a:r>
          </a:p>
          <a:p>
            <a:r>
              <a:rPr lang="en-GB" sz="1200" dirty="0"/>
              <a:t>In PE we will be working on our fitness and       learning            about cognition.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788048" y="4384658"/>
            <a:ext cx="1548000" cy="1152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rmAutofit/>
          </a:bodyPr>
          <a:lstStyle/>
          <a:p>
            <a:r>
              <a:rPr lang="en-GB" sz="1400" b="1" u="sng" dirty="0"/>
              <a:t>Art/DT</a:t>
            </a:r>
          </a:p>
          <a:p>
            <a:r>
              <a:rPr lang="en-GB" sz="1200" dirty="0"/>
              <a:t>In art we will learn about manipulating photographs. 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52674" y="5620654"/>
            <a:ext cx="1548000" cy="1152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rmAutofit/>
          </a:bodyPr>
          <a:lstStyle/>
          <a:p>
            <a:r>
              <a:rPr lang="en-GB" sz="1400" b="1" u="sng" dirty="0"/>
              <a:t>Computing</a:t>
            </a:r>
          </a:p>
          <a:p>
            <a:r>
              <a:rPr lang="en-GB" sz="1200" dirty="0"/>
              <a:t>In computing we will learn about keeping safe online and photography.</a:t>
            </a:r>
          </a:p>
          <a:p>
            <a:endParaRPr lang="en-GB" sz="1200" dirty="0"/>
          </a:p>
          <a:p>
            <a:endParaRPr lang="en-GB" sz="1200" dirty="0"/>
          </a:p>
        </p:txBody>
      </p:sp>
      <p:sp>
        <p:nvSpPr>
          <p:cNvPr id="33" name="TextBox 32"/>
          <p:cNvSpPr txBox="1"/>
          <p:nvPr/>
        </p:nvSpPr>
        <p:spPr>
          <a:xfrm>
            <a:off x="152674" y="4381358"/>
            <a:ext cx="1548000" cy="1152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rmAutofit fontScale="70000" lnSpcReduction="20000"/>
          </a:bodyPr>
          <a:lstStyle/>
          <a:p>
            <a:r>
              <a:rPr lang="en-GB" sz="1500" b="1" u="sng" dirty="0"/>
              <a:t>Music</a:t>
            </a:r>
          </a:p>
          <a:p>
            <a:endParaRPr lang="en-GB" sz="1500" b="1" u="sng" dirty="0"/>
          </a:p>
          <a:p>
            <a:r>
              <a:rPr lang="en-GB" sz="1600" dirty="0"/>
              <a:t>In music we will  be working on using different types of instruments to       match natural disasters. </a:t>
            </a:r>
          </a:p>
        </p:txBody>
      </p:sp>
      <p:pic>
        <p:nvPicPr>
          <p:cNvPr id="34" name="Picture 32" descr="Image result for clipart pe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6146" y="6279624"/>
            <a:ext cx="399674" cy="347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34" descr="People Talking Images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8985" y="5167404"/>
            <a:ext cx="475511" cy="35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36" descr="File:Religion icon.svg - Wikimedia Commons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861" y="6279624"/>
            <a:ext cx="468000" cy="42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6" descr="clipart music notes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6729" y="4816404"/>
            <a:ext cx="351000" cy="35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8" descr="clipart computer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231" y="6340251"/>
            <a:ext cx="468000" cy="407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30" descr="Clip art Activities Painting 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7820" y="5087137"/>
            <a:ext cx="468000" cy="402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Fire Picture Book - Step4">
            <a:extLst>
              <a:ext uri="{FF2B5EF4-FFF2-40B4-BE49-F238E27FC236}">
                <a16:creationId xmlns:a16="http://schemas.microsoft.com/office/drawing/2014/main" id="{E257AABF-007B-9B5D-7CAC-C1FD1778F1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2275" y="155878"/>
            <a:ext cx="492793" cy="492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in on Impressionism in Picture Books">
            <a:extLst>
              <a:ext uri="{FF2B5EF4-FFF2-40B4-BE49-F238E27FC236}">
                <a16:creationId xmlns:a16="http://schemas.microsoft.com/office/drawing/2014/main" id="{135CBDFD-BBF3-5D67-958B-DF6D0E96F3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7742" y="618393"/>
            <a:ext cx="421857" cy="500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yclone, by Jackie French &amp; Bruce Whatley – Aussie Reviews">
            <a:extLst>
              <a:ext uri="{FF2B5EF4-FFF2-40B4-BE49-F238E27FC236}">
                <a16:creationId xmlns:a16="http://schemas.microsoft.com/office/drawing/2014/main" id="{698F46A8-98E5-6367-5376-CB4A5DCC51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8493" y="155878"/>
            <a:ext cx="483508" cy="507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59205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9841A3B4828A5458F81D5ADD5552E17" ma:contentTypeVersion="16" ma:contentTypeDescription="Create a new document." ma:contentTypeScope="" ma:versionID="daebfd88e3513e877962b8da23dd7de5">
  <xsd:schema xmlns:xsd="http://www.w3.org/2001/XMLSchema" xmlns:xs="http://www.w3.org/2001/XMLSchema" xmlns:p="http://schemas.microsoft.com/office/2006/metadata/properties" xmlns:ns2="69fa2c03-a6a1-4d99-b013-a143e33b5e6e" xmlns:ns3="37619c55-af75-4643-a367-1a4675ee2a0f" targetNamespace="http://schemas.microsoft.com/office/2006/metadata/properties" ma:root="true" ma:fieldsID="b51d199d71256e3b0e450cadbef69b9f" ns2:_="" ns3:_="">
    <xsd:import namespace="69fa2c03-a6a1-4d99-b013-a143e33b5e6e"/>
    <xsd:import namespace="37619c55-af75-4643-a367-1a4675ee2a0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9fa2c03-a6a1-4d99-b013-a143e33b5e6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4b8025b3-5467-46d1-8877-209ac0a8e35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619c55-af75-4643-a367-1a4675ee2a0f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7fd6ff85-12aa-4589-a971-2e11244584fb}" ma:internalName="TaxCatchAll" ma:showField="CatchAllData" ma:web="37619c55-af75-4643-a367-1a4675ee2a0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7619c55-af75-4643-a367-1a4675ee2a0f">
      <UserInfo>
        <DisplayName/>
        <AccountId xsi:nil="true"/>
        <AccountType/>
      </UserInfo>
    </SharedWithUsers>
    <lcf76f155ced4ddcb4097134ff3c332f xmlns="69fa2c03-a6a1-4d99-b013-a143e33b5e6e">
      <Terms xmlns="http://schemas.microsoft.com/office/infopath/2007/PartnerControls"/>
    </lcf76f155ced4ddcb4097134ff3c332f>
    <TaxCatchAll xmlns="37619c55-af75-4643-a367-1a4675ee2a0f" xsi:nil="true"/>
  </documentManagement>
</p:properties>
</file>

<file path=customXml/itemProps1.xml><?xml version="1.0" encoding="utf-8"?>
<ds:datastoreItem xmlns:ds="http://schemas.openxmlformats.org/officeDocument/2006/customXml" ds:itemID="{1FEB5EB2-0AB8-4777-B969-48D11707AC9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9fa2c03-a6a1-4d99-b013-a143e33b5e6e"/>
    <ds:schemaRef ds:uri="37619c55-af75-4643-a367-1a4675ee2a0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A701C77-9EAE-4386-96CE-0CBCE8A98DB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815458E-BD07-40FB-92E1-A46243748253}">
  <ds:schemaRefs>
    <ds:schemaRef ds:uri="http://purl.org/dc/terms/"/>
    <ds:schemaRef ds:uri="http://schemas.microsoft.com/office/2006/documentManagement/types"/>
    <ds:schemaRef ds:uri="http://schemas.microsoft.com/office/2006/metadata/properties"/>
    <ds:schemaRef ds:uri="http://purl.org/dc/elements/1.1/"/>
    <ds:schemaRef ds:uri="http://schemas.microsoft.com/office/infopath/2007/PartnerControls"/>
    <ds:schemaRef ds:uri="37619c55-af75-4643-a367-1a4675ee2a0f"/>
    <ds:schemaRef ds:uri="http://schemas.openxmlformats.org/package/2006/metadata/core-properties"/>
    <ds:schemaRef ds:uri="69fa2c03-a6a1-4d99-b013-a143e33b5e6e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479</TotalTime>
  <Words>438</Words>
  <Application>Microsoft Office PowerPoint</Application>
  <PresentationFormat>A4 Paper (210x297 mm)</PresentationFormat>
  <Paragraphs>76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Pear Tree Junior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Natalie Bethell</dc:creator>
  <cp:lastModifiedBy>Ravi Saini</cp:lastModifiedBy>
  <cp:revision>10</cp:revision>
  <cp:lastPrinted>2018-09-17T09:11:31Z</cp:lastPrinted>
  <dcterms:created xsi:type="dcterms:W3CDTF">2018-07-24T06:56:38Z</dcterms:created>
  <dcterms:modified xsi:type="dcterms:W3CDTF">2023-01-16T23:24:22Z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0x010100D9841A3B4828A5458F81D5ADD5552E17</vt:lpwstr>
  </property>
  <property fmtid="{D5CDD505-2E9C-101B-9397-08002B2CF9AE}" pid="3" name="Order">
    <vt:r8>46200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_ExtendedDescription">
    <vt:lpwstr/>
  </property>
  <property fmtid="{D5CDD505-2E9C-101B-9397-08002B2CF9AE}" pid="7" name="ComplianceAssetId">
    <vt:lpwstr/>
  </property>
  <property fmtid="{D5CDD505-2E9C-101B-9397-08002B2CF9AE}" pid="8" name="TemplateUrl">
    <vt:lpwstr/>
  </property>
</Properties>
</file>