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</p:sldIdLst>
  <p:sldSz cx="9906000" cy="6858000" type="A4"/>
  <p:notesSz cx="6797675" cy="9982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206" autoAdjust="0"/>
    <p:restoredTop sz="95268" autoAdjust="0"/>
  </p:normalViewPr>
  <p:slideViewPr>
    <p:cSldViewPr snapToGrid="0">
      <p:cViewPr>
        <p:scale>
          <a:sx n="80" d="100"/>
          <a:sy n="80" d="100"/>
        </p:scale>
        <p:origin x="372" y="-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356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43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913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058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34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471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445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606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1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82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AD41F-09B1-4664-B259-E7D232A5C9D8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305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gif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47" y="81879"/>
            <a:ext cx="1088550" cy="10885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93675" y="4417139"/>
            <a:ext cx="4681833" cy="2308324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Home Learning</a:t>
            </a:r>
          </a:p>
          <a:p>
            <a:r>
              <a:rPr lang="en-GB" sz="1200" dirty="0"/>
              <a:t>You should be completing these tasks at least </a:t>
            </a:r>
            <a:r>
              <a:rPr lang="en-GB" sz="1200" b="1" dirty="0"/>
              <a:t>3 times </a:t>
            </a:r>
            <a:r>
              <a:rPr lang="en-GB" sz="1200" dirty="0"/>
              <a:t>a week. These are all key parts of your learning jigsaw.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Practising your times tables and number facts (TT </a:t>
            </a:r>
            <a:r>
              <a:rPr lang="en-GB" sz="1200" dirty="0" err="1"/>
              <a:t>Rockstars</a:t>
            </a:r>
            <a:r>
              <a:rPr lang="en-GB" sz="12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Practising your spellings (Spelling Shed)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Learning facts from your Knowledge Organisers (</a:t>
            </a:r>
            <a:r>
              <a:rPr lang="en-GB" sz="1200" dirty="0" err="1"/>
              <a:t>Showbie</a:t>
            </a:r>
            <a:r>
              <a:rPr lang="en-GB" sz="12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Reading – this should be done </a:t>
            </a:r>
            <a:r>
              <a:rPr lang="en-GB" sz="1200" b="1" dirty="0"/>
              <a:t>every day </a:t>
            </a:r>
            <a:r>
              <a:rPr lang="en-GB" sz="1200" dirty="0"/>
              <a:t>(</a:t>
            </a:r>
            <a:r>
              <a:rPr lang="en-GB" sz="1200" dirty="0" err="1"/>
              <a:t>Pickatale</a:t>
            </a:r>
            <a:r>
              <a:rPr lang="en-GB" sz="1200" dirty="0"/>
              <a:t>)</a:t>
            </a:r>
            <a:endParaRPr lang="en-GB" sz="1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b="1" dirty="0"/>
          </a:p>
          <a:p>
            <a:r>
              <a:rPr lang="en-GB" sz="1200" dirty="0"/>
              <a:t>We will have two home learning projects this half term – these are: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Create an outfit for our Egyptian Day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Create a biome in a box.</a:t>
            </a:r>
          </a:p>
          <a:p>
            <a:endParaRPr lang="en-GB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1505280" y="133823"/>
            <a:ext cx="2102429" cy="9936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200" b="1" u="sng" dirty="0"/>
              <a:t>Reading</a:t>
            </a:r>
          </a:p>
          <a:p>
            <a:r>
              <a:rPr lang="en-GB" sz="1200" dirty="0"/>
              <a:t>Marcy and the </a:t>
            </a:r>
          </a:p>
          <a:p>
            <a:r>
              <a:rPr lang="en-GB" sz="1200" dirty="0"/>
              <a:t>Riddle of the </a:t>
            </a:r>
          </a:p>
          <a:p>
            <a:r>
              <a:rPr lang="en-GB" sz="1200" dirty="0"/>
              <a:t>Sphinx by Joe </a:t>
            </a:r>
          </a:p>
          <a:p>
            <a:r>
              <a:rPr lang="en-GB" sz="1200" dirty="0"/>
              <a:t>Todd-Stanton.</a:t>
            </a:r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13" name="Rectangle 12"/>
          <p:cNvSpPr/>
          <p:nvPr/>
        </p:nvSpPr>
        <p:spPr>
          <a:xfrm>
            <a:off x="3725379" y="24792"/>
            <a:ext cx="1610972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Year 4</a:t>
            </a:r>
          </a:p>
          <a:p>
            <a:pPr algn="ctr"/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Spring 1 </a:t>
            </a:r>
            <a:endParaRPr lang="en-US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6729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Writing</a:t>
            </a:r>
          </a:p>
          <a:p>
            <a:r>
              <a:rPr lang="en-GB" sz="1200" dirty="0"/>
              <a:t>We will write:</a:t>
            </a:r>
          </a:p>
          <a:p>
            <a:r>
              <a:rPr lang="en-GB" sz="1200" dirty="0"/>
              <a:t>An information text to teach others all about Ancient Egypt and practises such as: mummification, hieroglyphics and beliefs.</a:t>
            </a:r>
          </a:p>
          <a:p>
            <a:r>
              <a:rPr lang="en-GB" sz="1200" dirty="0"/>
              <a:t>A persuasive letter to the government about</a:t>
            </a:r>
          </a:p>
          <a:p>
            <a:r>
              <a:rPr lang="en-GB" sz="1200" dirty="0"/>
              <a:t> deforestation.</a:t>
            </a:r>
          </a:p>
          <a:p>
            <a:endParaRPr lang="en-GB" sz="1300" dirty="0"/>
          </a:p>
        </p:txBody>
      </p:sp>
      <p:pic>
        <p:nvPicPr>
          <p:cNvPr id="16" name="Picture 20" descr="Notepad  Clip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569" y="2532305"/>
            <a:ext cx="407338" cy="40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706019" y="1257725"/>
            <a:ext cx="2682445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Maths</a:t>
            </a:r>
          </a:p>
          <a:p>
            <a:r>
              <a:rPr lang="en-GB" sz="1200" dirty="0"/>
              <a:t>In maths we will:</a:t>
            </a:r>
          </a:p>
          <a:p>
            <a:r>
              <a:rPr lang="en-GB" sz="1200" dirty="0"/>
              <a:t>Improve speed through </a:t>
            </a:r>
          </a:p>
          <a:p>
            <a:r>
              <a:rPr lang="en-GB" sz="1200" dirty="0"/>
              <a:t>daily arithmetic practise.</a:t>
            </a:r>
          </a:p>
          <a:p>
            <a:r>
              <a:rPr lang="en-GB" sz="1200" dirty="0"/>
              <a:t>Compare fractions.</a:t>
            </a:r>
          </a:p>
          <a:p>
            <a:r>
              <a:rPr lang="en-GB" sz="1200" dirty="0"/>
              <a:t>Find equivalent fractions.</a:t>
            </a:r>
          </a:p>
          <a:p>
            <a:r>
              <a:rPr lang="en-GB" sz="1200" dirty="0"/>
              <a:t>Add and subtract fractions with the same denominator.</a:t>
            </a:r>
          </a:p>
          <a:p>
            <a:r>
              <a:rPr lang="en-GB" sz="1200" dirty="0"/>
              <a:t>Begin to compare and use decimals.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18" name="Picture 14" descr="Math Clip 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861" y="1326141"/>
            <a:ext cx="468000" cy="42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>
            <a:spLocks noChangeAspect="1"/>
          </p:cNvSpPr>
          <p:nvPr/>
        </p:nvSpPr>
        <p:spPr>
          <a:xfrm>
            <a:off x="146812" y="3084692"/>
            <a:ext cx="3241353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GB" sz="1300" b="1" u="sng" dirty="0"/>
              <a:t>Science</a:t>
            </a:r>
          </a:p>
          <a:p>
            <a:pPr>
              <a:lnSpc>
                <a:spcPct val="110000"/>
              </a:lnSpc>
            </a:pPr>
            <a:r>
              <a:rPr lang="en-GB" sz="1300" dirty="0"/>
              <a:t>In science we will ask the Big Question: How do our digestive systems work? We will look at how the nutrients in different food stuffs are digested by our body.</a:t>
            </a:r>
          </a:p>
          <a:p>
            <a:pPr>
              <a:lnSpc>
                <a:spcPct val="110000"/>
              </a:lnSpc>
            </a:pPr>
            <a:r>
              <a:rPr lang="en-GB" sz="1300" dirty="0"/>
              <a:t>We will also look at the food chain.</a:t>
            </a:r>
          </a:p>
          <a:p>
            <a:pPr>
              <a:lnSpc>
                <a:spcPct val="110000"/>
              </a:lnSpc>
            </a:pPr>
            <a:endParaRPr lang="en-GB" sz="2000" dirty="0"/>
          </a:p>
          <a:p>
            <a:pPr>
              <a:lnSpc>
                <a:spcPct val="110000"/>
              </a:lnSpc>
            </a:pPr>
            <a:endParaRPr lang="en-GB" sz="1200" dirty="0"/>
          </a:p>
        </p:txBody>
      </p:sp>
      <p:pic>
        <p:nvPicPr>
          <p:cNvPr id="20" name="Picture 4" descr="Scienc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62048" y="2933339"/>
            <a:ext cx="311878" cy="36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470765" y="3084692"/>
            <a:ext cx="3241352" cy="12093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History</a:t>
            </a:r>
          </a:p>
          <a:p>
            <a:r>
              <a:rPr lang="en-GB" sz="1200" dirty="0"/>
              <a:t>In history we will ask the Big Question: What can we learn from the Egyptians</a:t>
            </a:r>
            <a:r>
              <a:rPr lang="en-GB" sz="1100" dirty="0"/>
              <a:t>. </a:t>
            </a:r>
            <a:r>
              <a:rPr lang="en-GB" sz="1200" dirty="0"/>
              <a:t>We will look at Ancient Egyptian artefacts, their beliefs and practises. We will analyse how Ancient Egyptian traditions have shaped our lives.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2" name="Picture 6" descr="Image result for clipart history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832" y="2961615"/>
            <a:ext cx="1293218" cy="28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6774211" y="3093732"/>
            <a:ext cx="3034808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Geography</a:t>
            </a:r>
          </a:p>
          <a:p>
            <a:r>
              <a:rPr lang="en-GB" sz="1200" dirty="0"/>
              <a:t>In geography we will ask the Big Question: Why is water scarce in a country with the longest river in the world? We will learn about how climate change and pollution have led to the water shortage in Egypt.</a:t>
            </a:r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4" name="Picture 12" descr="World earth clip art free clipart images wikiclipar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8864" y="4041863"/>
            <a:ext cx="234462" cy="225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5577755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200" b="1" u="sng" dirty="0"/>
              <a:t>PSHE and RHE</a:t>
            </a:r>
          </a:p>
          <a:p>
            <a:r>
              <a:rPr lang="en-GB" sz="1200" dirty="0"/>
              <a:t>In PSHE we are looking at being me, being responsible. We will aim high and set ourselves a personal challenge. We will also look at what individual liberty is and how we can show we are grateful.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6" name="Picture 16" descr="http://www.elmwood-inf.croydon.sch.uk/wp-content/uploads/psh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509" y="2511899"/>
            <a:ext cx="437593" cy="435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107045" y="122181"/>
            <a:ext cx="1668463" cy="2862322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PE Kits </a:t>
            </a:r>
          </a:p>
          <a:p>
            <a:r>
              <a:rPr lang="en-GB" sz="1200" dirty="0"/>
              <a:t>Our PE days are: </a:t>
            </a:r>
            <a:r>
              <a:rPr lang="en-GB" sz="1200" dirty="0">
                <a:solidFill>
                  <a:srgbClr val="FF0000"/>
                </a:solidFill>
              </a:rPr>
              <a:t>Monday </a:t>
            </a:r>
            <a:r>
              <a:rPr lang="en-GB" sz="1200" dirty="0"/>
              <a:t>and</a:t>
            </a:r>
            <a:r>
              <a:rPr lang="en-GB" sz="1200" dirty="0">
                <a:solidFill>
                  <a:srgbClr val="FF0000"/>
                </a:solidFill>
              </a:rPr>
              <a:t> Thursday. </a:t>
            </a:r>
            <a:r>
              <a:rPr lang="en-GB" sz="1200" dirty="0"/>
              <a:t>Children can come into school wearing the correct PE kit: Blue sweatshirt, white polo shirt or T-shirt, black jogging bottoms / leggings or shorts and plain black trainers. </a:t>
            </a:r>
          </a:p>
          <a:p>
            <a:endParaRPr lang="en-GB" sz="1200" b="1" dirty="0"/>
          </a:p>
          <a:p>
            <a:r>
              <a:rPr lang="en-GB" sz="1200" b="1" dirty="0"/>
              <a:t>Dovedale will be swimming this half term.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440862" y="5595411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fontScale="92500"/>
          </a:bodyPr>
          <a:lstStyle/>
          <a:p>
            <a:r>
              <a:rPr lang="en-GB" sz="1000" b="1" u="sng" dirty="0"/>
              <a:t>RE</a:t>
            </a:r>
          </a:p>
          <a:p>
            <a:r>
              <a:rPr lang="en-GB" sz="1200" dirty="0"/>
              <a:t>We will ask the Big Question: Why is Jesus inspiring to some people? We will learn about Christianity.</a:t>
            </a:r>
            <a:endParaRPr lang="en-GB" sz="1200" b="1" u="sng" dirty="0"/>
          </a:p>
          <a:p>
            <a:endParaRPr lang="en-GB" sz="1200" b="1" u="sng" dirty="0"/>
          </a:p>
        </p:txBody>
      </p:sp>
      <p:sp>
        <p:nvSpPr>
          <p:cNvPr id="29" name="TextBox 28"/>
          <p:cNvSpPr txBox="1"/>
          <p:nvPr/>
        </p:nvSpPr>
        <p:spPr>
          <a:xfrm>
            <a:off x="3440862" y="43813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200" b="1" u="sng" dirty="0"/>
              <a:t>Languages</a:t>
            </a:r>
          </a:p>
          <a:p>
            <a:r>
              <a:rPr lang="en-GB" sz="1050" dirty="0"/>
              <a:t>We will be learning how to say the days of the week, months of the year, numbers 1-31 and how to say when our birthday is, in French.</a:t>
            </a:r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1788048" y="5627254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fontScale="92500" lnSpcReduction="20000"/>
          </a:bodyPr>
          <a:lstStyle/>
          <a:p>
            <a:r>
              <a:rPr lang="en-GB" sz="1300" b="1" u="sng" dirty="0"/>
              <a:t>PE</a:t>
            </a:r>
          </a:p>
          <a:p>
            <a:r>
              <a:rPr lang="en-GB" sz="1200" dirty="0"/>
              <a:t>In PE we will be working on our Real PE Cognitive skills and developing dynamic balance and coordination.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788048" y="43846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1200" b="1" u="sng" dirty="0"/>
              <a:t>Art/DT</a:t>
            </a:r>
          </a:p>
          <a:p>
            <a:r>
              <a:rPr lang="en-GB" sz="1000" dirty="0"/>
              <a:t>In art we will make a planet mobile </a:t>
            </a:r>
            <a:r>
              <a:rPr lang="en-US" sz="1000" dirty="0"/>
              <a:t>mobile in the style of Kandinsky and Alexander Calder.</a:t>
            </a:r>
            <a:endParaRPr lang="en-GB" sz="1000" dirty="0"/>
          </a:p>
          <a:p>
            <a:r>
              <a:rPr lang="en-GB" sz="1000" dirty="0"/>
              <a:t>In D&amp;T </a:t>
            </a:r>
            <a:r>
              <a:rPr lang="en-US" sz="1000" dirty="0"/>
              <a:t>we make a Mars Rover and test it.</a:t>
            </a:r>
            <a:endParaRPr lang="en-GB" sz="1000" dirty="0"/>
          </a:p>
        </p:txBody>
      </p:sp>
      <p:sp>
        <p:nvSpPr>
          <p:cNvPr id="32" name="TextBox 31"/>
          <p:cNvSpPr txBox="1"/>
          <p:nvPr/>
        </p:nvSpPr>
        <p:spPr>
          <a:xfrm>
            <a:off x="152674" y="5620654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fontScale="92500" lnSpcReduction="20000"/>
          </a:bodyPr>
          <a:lstStyle/>
          <a:p>
            <a:r>
              <a:rPr lang="en-GB" sz="1300" b="1" u="sng" dirty="0"/>
              <a:t>Computing</a:t>
            </a:r>
          </a:p>
          <a:p>
            <a:r>
              <a:rPr lang="en-GB" sz="1200" dirty="0"/>
              <a:t>In computing we will learn about photography. We will take selfies and create self</a:t>
            </a:r>
          </a:p>
          <a:p>
            <a:r>
              <a:rPr lang="en-GB" sz="1200" dirty="0"/>
              <a:t>portraits.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152674" y="43813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Music</a:t>
            </a:r>
          </a:p>
          <a:p>
            <a:r>
              <a:rPr lang="en-GB" sz="1200" dirty="0"/>
              <a:t>In music we will continue to learn how to play the flute.</a:t>
            </a:r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34" name="Picture 32" descr="Image result for clipart p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030" y="6389596"/>
            <a:ext cx="379560" cy="32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People Talking Image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302" y="5435471"/>
            <a:ext cx="426506" cy="319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File:Religion icon.svg - Wikimedia Common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073" y="6463293"/>
            <a:ext cx="315687" cy="28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6" descr="clipart music note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374" y="5175356"/>
            <a:ext cx="351000" cy="3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8" descr="clipart computer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166" y="6405034"/>
            <a:ext cx="358488" cy="281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0" descr="Clip art Activities Painting 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488" y="5363145"/>
            <a:ext cx="379560" cy="326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814B37D-64F7-4BBC-A360-74A64115323E}"/>
              </a:ext>
            </a:extLst>
          </p:cNvPr>
          <p:cNvSpPr/>
          <p:nvPr/>
        </p:nvSpPr>
        <p:spPr>
          <a:xfrm>
            <a:off x="6672960" y="318082"/>
            <a:ext cx="427635" cy="3971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52C75B9-0469-4005-A525-F090CC38E6E4}"/>
              </a:ext>
            </a:extLst>
          </p:cNvPr>
          <p:cNvSpPr txBox="1"/>
          <p:nvPr/>
        </p:nvSpPr>
        <p:spPr>
          <a:xfrm>
            <a:off x="5441979" y="122181"/>
            <a:ext cx="2584644" cy="1037068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200" b="1" u="sng" dirty="0">
                <a:cs typeface="Calibri"/>
              </a:rPr>
              <a:t>Key Dates</a:t>
            </a:r>
          </a:p>
          <a:p>
            <a:r>
              <a:rPr lang="en-GB" sz="1200" b="1" dirty="0"/>
              <a:t>Fri 13</a:t>
            </a:r>
            <a:r>
              <a:rPr lang="en-GB" sz="1200" b="1" baseline="30000" dirty="0"/>
              <a:t>th </a:t>
            </a:r>
            <a:r>
              <a:rPr lang="en-GB" sz="1200" b="1" dirty="0"/>
              <a:t>January - Aiming High Day</a:t>
            </a:r>
          </a:p>
          <a:p>
            <a:r>
              <a:rPr lang="en-GB" sz="1200" b="1" dirty="0"/>
              <a:t>Sun 22</a:t>
            </a:r>
            <a:r>
              <a:rPr lang="en-GB" sz="1200" b="1" baseline="30000" dirty="0"/>
              <a:t>nd</a:t>
            </a:r>
            <a:r>
              <a:rPr lang="en-GB" sz="1200" b="1" dirty="0"/>
              <a:t> January -  Chinese New Year</a:t>
            </a:r>
          </a:p>
          <a:p>
            <a:r>
              <a:rPr lang="en-GB" sz="1200" b="1" dirty="0"/>
              <a:t>Tues 21</a:t>
            </a:r>
            <a:r>
              <a:rPr lang="en-GB" sz="1200" b="1" baseline="30000" dirty="0"/>
              <a:t>st</a:t>
            </a:r>
            <a:r>
              <a:rPr lang="en-GB" sz="1200" b="1" dirty="0"/>
              <a:t> January - Shrove Tuesday </a:t>
            </a:r>
          </a:p>
          <a:p>
            <a:r>
              <a:rPr lang="en-GB" sz="1200" b="1" dirty="0"/>
              <a:t>Weds 25</a:t>
            </a:r>
            <a:r>
              <a:rPr lang="en-GB" sz="1200" b="1" baseline="30000" dirty="0"/>
              <a:t>th</a:t>
            </a:r>
            <a:r>
              <a:rPr lang="en-GB" sz="1200" b="1" dirty="0"/>
              <a:t> January – Egyptian Day</a:t>
            </a:r>
            <a:endParaRPr lang="en-GB" sz="1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C2A312-F592-0E0B-0A37-1AE7C515D03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70030" y="213365"/>
            <a:ext cx="614607" cy="82557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63DBC665-5B7F-6ACF-C28C-53BD7E688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538" y="6141127"/>
            <a:ext cx="597130" cy="49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893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841A3B4828A5458F81D5ADD5552E17" ma:contentTypeVersion="16" ma:contentTypeDescription="Create a new document." ma:contentTypeScope="" ma:versionID="daebfd88e3513e877962b8da23dd7de5">
  <xsd:schema xmlns:xsd="http://www.w3.org/2001/XMLSchema" xmlns:xs="http://www.w3.org/2001/XMLSchema" xmlns:p="http://schemas.microsoft.com/office/2006/metadata/properties" xmlns:ns2="69fa2c03-a6a1-4d99-b013-a143e33b5e6e" xmlns:ns3="37619c55-af75-4643-a367-1a4675ee2a0f" targetNamespace="http://schemas.microsoft.com/office/2006/metadata/properties" ma:root="true" ma:fieldsID="b51d199d71256e3b0e450cadbef69b9f" ns2:_="" ns3:_="">
    <xsd:import namespace="69fa2c03-a6a1-4d99-b013-a143e33b5e6e"/>
    <xsd:import namespace="37619c55-af75-4643-a367-1a4675ee2a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fa2c03-a6a1-4d99-b013-a143e33b5e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4b8025b3-5467-46d1-8877-209ac0a8e35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19c55-af75-4643-a367-1a4675ee2a0f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7fd6ff85-12aa-4589-a971-2e11244584fb}" ma:internalName="TaxCatchAll" ma:showField="CatchAllData" ma:web="37619c55-af75-4643-a367-1a4675ee2a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7619c55-af75-4643-a367-1a4675ee2a0f">
      <UserInfo>
        <DisplayName/>
        <AccountId xsi:nil="true"/>
        <AccountType/>
      </UserInfo>
    </SharedWithUsers>
    <lcf76f155ced4ddcb4097134ff3c332f xmlns="69fa2c03-a6a1-4d99-b013-a143e33b5e6e">
      <Terms xmlns="http://schemas.microsoft.com/office/infopath/2007/PartnerControls"/>
    </lcf76f155ced4ddcb4097134ff3c332f>
    <TaxCatchAll xmlns="37619c55-af75-4643-a367-1a4675ee2a0f" xsi:nil="true"/>
  </documentManagement>
</p:properties>
</file>

<file path=customXml/itemProps1.xml><?xml version="1.0" encoding="utf-8"?>
<ds:datastoreItem xmlns:ds="http://schemas.openxmlformats.org/officeDocument/2006/customXml" ds:itemID="{0A701C77-9EAE-4386-96CE-0CBCE8A98DB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A44409-9184-4F14-BBAA-2C470DC074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fa2c03-a6a1-4d99-b013-a143e33b5e6e"/>
    <ds:schemaRef ds:uri="37619c55-af75-4643-a367-1a4675ee2a0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815458E-BD07-40FB-92E1-A46243748253}">
  <ds:schemaRefs>
    <ds:schemaRef ds:uri="37619c55-af75-4643-a367-1a4675ee2a0f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elements/1.1/"/>
    <ds:schemaRef ds:uri="http://schemas.openxmlformats.org/package/2006/metadata/core-properties"/>
    <ds:schemaRef ds:uri="69fa2c03-a6a1-4d99-b013-a143e33b5e6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</TotalTime>
  <Words>572</Words>
  <Application>Microsoft Office PowerPoint</Application>
  <PresentationFormat>A4 Paper (210x297 mm)</PresentationFormat>
  <Paragraphs>80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Pear Tree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Bethell</dc:creator>
  <cp:lastModifiedBy>Lorna Glenn</cp:lastModifiedBy>
  <cp:revision>25</cp:revision>
  <cp:lastPrinted>2018-09-17T09:11:31Z</cp:lastPrinted>
  <dcterms:created xsi:type="dcterms:W3CDTF">2018-07-24T06:56:38Z</dcterms:created>
  <dcterms:modified xsi:type="dcterms:W3CDTF">2022-12-15T14:33:23Z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0x010100D9841A3B4828A5458F81D5ADD5552E17</vt:lpwstr>
  </property>
  <property fmtid="{D5CDD505-2E9C-101B-9397-08002B2CF9AE}" pid="3" name="Order">
    <vt:r8>46200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MediaServiceImageTags">
    <vt:lpwstr/>
  </property>
</Properties>
</file>