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9" r:id="rId5"/>
  </p:sldIdLst>
  <p:sldSz cx="9906000" cy="6858000" type="A4"/>
  <p:notesSz cx="6797675" cy="9982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11740A-CAAE-477B-B90D-9E7D36DCCAEF}" v="4" dt="2021-09-09T15:28:59.762"/>
    <p1510:client id="{212D25A6-84B9-4007-AFD8-0B7ECCF19E99}" v="4" dt="2021-09-10T12:55:53.280"/>
    <p1510:client id="{5E2A4E45-B229-4ACF-8B72-66A869CD6AFC}" v="149" dt="2021-09-10T12:24:12.909"/>
    <p1510:client id="{77580B7D-E065-4B63-ADE8-44D948AC47DB}" v="187" dt="2021-09-14T09:26:02.8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0411740A-CAAE-477B-B90D-9E7D36DCCAEF}"/>
    <pc:docChg chg="modSld">
      <pc:chgData name="" userId="" providerId="" clId="Web-{0411740A-CAAE-477B-B90D-9E7D36DCCAEF}" dt="2021-09-09T15:28:54.168" v="0" actId="20577"/>
      <pc:docMkLst>
        <pc:docMk/>
      </pc:docMkLst>
      <pc:sldChg chg="modSp">
        <pc:chgData name="" userId="" providerId="" clId="Web-{0411740A-CAAE-477B-B90D-9E7D36DCCAEF}" dt="2021-09-09T15:28:54.168" v="0" actId="20577"/>
        <pc:sldMkLst>
          <pc:docMk/>
          <pc:sldMk cId="3665920552" sldId="259"/>
        </pc:sldMkLst>
        <pc:spChg chg="mod">
          <ac:chgData name="" userId="" providerId="" clId="Web-{0411740A-CAAE-477B-B90D-9E7D36DCCAEF}" dt="2021-09-09T15:28:54.168" v="0" actId="20577"/>
          <ac:spMkLst>
            <pc:docMk/>
            <pc:sldMk cId="3665920552" sldId="259"/>
            <ac:spMk id="25" creationId="{00000000-0000-0000-0000-000000000000}"/>
          </ac:spMkLst>
        </pc:spChg>
      </pc:sldChg>
    </pc:docChg>
  </pc:docChgLst>
  <pc:docChgLst>
    <pc:chgData name="Natalie Bounds" userId="S::n.bounds@peartreej.derby.sch.uk::b70ddb74-2c87-410d-a6b0-f76ff75b56dd" providerId="AD" clId="Web-{0411740A-CAAE-477B-B90D-9E7D36DCCAEF}"/>
    <pc:docChg chg="modSld">
      <pc:chgData name="Natalie Bounds" userId="S::n.bounds@peartreej.derby.sch.uk::b70ddb74-2c87-410d-a6b0-f76ff75b56dd" providerId="AD" clId="Web-{0411740A-CAAE-477B-B90D-9E7D36DCCAEF}" dt="2021-09-09T15:28:59.762" v="0" actId="20577"/>
      <pc:docMkLst>
        <pc:docMk/>
      </pc:docMkLst>
      <pc:sldChg chg="modSp">
        <pc:chgData name="Natalie Bounds" userId="S::n.bounds@peartreej.derby.sch.uk::b70ddb74-2c87-410d-a6b0-f76ff75b56dd" providerId="AD" clId="Web-{0411740A-CAAE-477B-B90D-9E7D36DCCAEF}" dt="2021-09-09T15:28:59.762" v="0" actId="20577"/>
        <pc:sldMkLst>
          <pc:docMk/>
          <pc:sldMk cId="3665920552" sldId="259"/>
        </pc:sldMkLst>
        <pc:spChg chg="mod">
          <ac:chgData name="Natalie Bounds" userId="S::n.bounds@peartreej.derby.sch.uk::b70ddb74-2c87-410d-a6b0-f76ff75b56dd" providerId="AD" clId="Web-{0411740A-CAAE-477B-B90D-9E7D36DCCAEF}" dt="2021-09-09T15:28:59.762" v="0" actId="20577"/>
          <ac:spMkLst>
            <pc:docMk/>
            <pc:sldMk cId="3665920552" sldId="259"/>
            <ac:spMk id="25" creationId="{00000000-0000-0000-0000-000000000000}"/>
          </ac:spMkLst>
        </pc:spChg>
      </pc:sldChg>
    </pc:docChg>
  </pc:docChgLst>
  <pc:docChgLst>
    <pc:chgData name="Shaun Bunting" userId="S::s.bunting@peartreej.derby.sch.uk::3d50ba2b-aed2-46ae-acb6-e073fa76fd25" providerId="AD" clId="Web-{5E2A4E45-B229-4ACF-8B72-66A869CD6AFC}"/>
    <pc:docChg chg="modSld">
      <pc:chgData name="Shaun Bunting" userId="S::s.bunting@peartreej.derby.sch.uk::3d50ba2b-aed2-46ae-acb6-e073fa76fd25" providerId="AD" clId="Web-{5E2A4E45-B229-4ACF-8B72-66A869CD6AFC}" dt="2021-09-10T12:24:12.909" v="71" actId="1076"/>
      <pc:docMkLst>
        <pc:docMk/>
      </pc:docMkLst>
      <pc:sldChg chg="modSp">
        <pc:chgData name="Shaun Bunting" userId="S::s.bunting@peartreej.derby.sch.uk::3d50ba2b-aed2-46ae-acb6-e073fa76fd25" providerId="AD" clId="Web-{5E2A4E45-B229-4ACF-8B72-66A869CD6AFC}" dt="2021-09-10T12:24:12.909" v="71" actId="1076"/>
        <pc:sldMkLst>
          <pc:docMk/>
          <pc:sldMk cId="3665920552" sldId="259"/>
        </pc:sldMkLst>
        <pc:spChg chg="mod">
          <ac:chgData name="Shaun Bunting" userId="S::s.bunting@peartreej.derby.sch.uk::3d50ba2b-aed2-46ae-acb6-e073fa76fd25" providerId="AD" clId="Web-{5E2A4E45-B229-4ACF-8B72-66A869CD6AFC}" dt="2021-09-10T12:23:23.548" v="25" actId="20577"/>
          <ac:spMkLst>
            <pc:docMk/>
            <pc:sldMk cId="3665920552" sldId="259"/>
            <ac:spMk id="31" creationId="{00000000-0000-0000-0000-000000000000}"/>
          </ac:spMkLst>
        </pc:spChg>
        <pc:spChg chg="mod">
          <ac:chgData name="Shaun Bunting" userId="S::s.bunting@peartreej.derby.sch.uk::3d50ba2b-aed2-46ae-acb6-e073fa76fd25" providerId="AD" clId="Web-{5E2A4E45-B229-4ACF-8B72-66A869CD6AFC}" dt="2021-09-10T12:23:55.986" v="69" actId="20577"/>
          <ac:spMkLst>
            <pc:docMk/>
            <pc:sldMk cId="3665920552" sldId="259"/>
            <ac:spMk id="33" creationId="{00000000-0000-0000-0000-000000000000}"/>
          </ac:spMkLst>
        </pc:spChg>
        <pc:picChg chg="mod">
          <ac:chgData name="Shaun Bunting" userId="S::s.bunting@peartreej.derby.sch.uk::3d50ba2b-aed2-46ae-acb6-e073fa76fd25" providerId="AD" clId="Web-{5E2A4E45-B229-4ACF-8B72-66A869CD6AFC}" dt="2021-09-10T12:23:59.158" v="70" actId="1076"/>
          <ac:picMkLst>
            <pc:docMk/>
            <pc:sldMk cId="3665920552" sldId="259"/>
            <ac:picMk id="37" creationId="{00000000-0000-0000-0000-000000000000}"/>
          </ac:picMkLst>
        </pc:picChg>
        <pc:picChg chg="mod">
          <ac:chgData name="Shaun Bunting" userId="S::s.bunting@peartreej.derby.sch.uk::3d50ba2b-aed2-46ae-acb6-e073fa76fd25" providerId="AD" clId="Web-{5E2A4E45-B229-4ACF-8B72-66A869CD6AFC}" dt="2021-09-10T12:24:12.909" v="71" actId="1076"/>
          <ac:picMkLst>
            <pc:docMk/>
            <pc:sldMk cId="3665920552" sldId="259"/>
            <ac:picMk id="39" creationId="{00000000-0000-0000-0000-000000000000}"/>
          </ac:picMkLst>
        </pc:picChg>
      </pc:sldChg>
    </pc:docChg>
  </pc:docChgLst>
  <pc:docChgLst>
    <pc:chgData name="Forid Miah" userId="S::f.miah@peartreej.derby.sch.uk::4d953308-874b-4524-a96a-1abcdd5979c9" providerId="AD" clId="Web-{212D25A6-84B9-4007-AFD8-0B7ECCF19E99}"/>
    <pc:docChg chg="modSld">
      <pc:chgData name="Forid Miah" userId="S::f.miah@peartreej.derby.sch.uk::4d953308-874b-4524-a96a-1abcdd5979c9" providerId="AD" clId="Web-{212D25A6-84B9-4007-AFD8-0B7ECCF19E99}" dt="2021-09-10T12:55:53.280" v="1" actId="20577"/>
      <pc:docMkLst>
        <pc:docMk/>
      </pc:docMkLst>
      <pc:sldChg chg="modSp">
        <pc:chgData name="Forid Miah" userId="S::f.miah@peartreej.derby.sch.uk::4d953308-874b-4524-a96a-1abcdd5979c9" providerId="AD" clId="Web-{212D25A6-84B9-4007-AFD8-0B7ECCF19E99}" dt="2021-09-10T12:55:53.280" v="1" actId="20577"/>
        <pc:sldMkLst>
          <pc:docMk/>
          <pc:sldMk cId="3665920552" sldId="259"/>
        </pc:sldMkLst>
        <pc:spChg chg="mod">
          <ac:chgData name="Forid Miah" userId="S::f.miah@peartreej.derby.sch.uk::4d953308-874b-4524-a96a-1abcdd5979c9" providerId="AD" clId="Web-{212D25A6-84B9-4007-AFD8-0B7ECCF19E99}" dt="2021-09-10T12:55:53.280" v="1" actId="20577"/>
          <ac:spMkLst>
            <pc:docMk/>
            <pc:sldMk cId="3665920552" sldId="259"/>
            <ac:spMk id="33" creationId="{00000000-0000-0000-0000-000000000000}"/>
          </ac:spMkLst>
        </pc:spChg>
      </pc:sldChg>
    </pc:docChg>
  </pc:docChgLst>
  <pc:docChgLst>
    <pc:chgData name="Forid Miah" userId="S::f.miah@peartreej.derby.sch.uk::4d953308-874b-4524-a96a-1abcdd5979c9" providerId="AD" clId="Web-{77580B7D-E065-4B63-ADE8-44D948AC47DB}"/>
    <pc:docChg chg="modSld">
      <pc:chgData name="Forid Miah" userId="S::f.miah@peartreej.derby.sch.uk::4d953308-874b-4524-a96a-1abcdd5979c9" providerId="AD" clId="Web-{77580B7D-E065-4B63-ADE8-44D948AC47DB}" dt="2021-09-14T09:26:02.801" v="92" actId="20577"/>
      <pc:docMkLst>
        <pc:docMk/>
      </pc:docMkLst>
      <pc:sldChg chg="modSp">
        <pc:chgData name="Forid Miah" userId="S::f.miah@peartreej.derby.sch.uk::4d953308-874b-4524-a96a-1abcdd5979c9" providerId="AD" clId="Web-{77580B7D-E065-4B63-ADE8-44D948AC47DB}" dt="2021-09-14T09:26:02.801" v="92" actId="20577"/>
        <pc:sldMkLst>
          <pc:docMk/>
          <pc:sldMk cId="3665920552" sldId="259"/>
        </pc:sldMkLst>
        <pc:spChg chg="mod">
          <ac:chgData name="Forid Miah" userId="S::f.miah@peartreej.derby.sch.uk::4d953308-874b-4524-a96a-1abcdd5979c9" providerId="AD" clId="Web-{77580B7D-E065-4B63-ADE8-44D948AC47DB}" dt="2021-09-14T09:17:28.130" v="3" actId="20577"/>
          <ac:spMkLst>
            <pc:docMk/>
            <pc:sldMk cId="3665920552" sldId="259"/>
            <ac:spMk id="12" creationId="{00000000-0000-0000-0000-000000000000}"/>
          </ac:spMkLst>
        </pc:spChg>
        <pc:spChg chg="mod">
          <ac:chgData name="Forid Miah" userId="S::f.miah@peartreej.derby.sch.uk::4d953308-874b-4524-a96a-1abcdd5979c9" providerId="AD" clId="Web-{77580B7D-E065-4B63-ADE8-44D948AC47DB}" dt="2021-09-14T09:17:50.600" v="22" actId="20577"/>
          <ac:spMkLst>
            <pc:docMk/>
            <pc:sldMk cId="3665920552" sldId="259"/>
            <ac:spMk id="15" creationId="{00000000-0000-0000-0000-000000000000}"/>
          </ac:spMkLst>
        </pc:spChg>
        <pc:spChg chg="mod">
          <ac:chgData name="Forid Miah" userId="S::f.miah@peartreej.derby.sch.uk::4d953308-874b-4524-a96a-1abcdd5979c9" providerId="AD" clId="Web-{77580B7D-E065-4B63-ADE8-44D948AC47DB}" dt="2021-09-14T09:23:07.916" v="25" actId="20577"/>
          <ac:spMkLst>
            <pc:docMk/>
            <pc:sldMk cId="3665920552" sldId="259"/>
            <ac:spMk id="17" creationId="{00000000-0000-0000-0000-000000000000}"/>
          </ac:spMkLst>
        </pc:spChg>
        <pc:spChg chg="mod">
          <ac:chgData name="Forid Miah" userId="S::f.miah@peartreej.derby.sch.uk::4d953308-874b-4524-a96a-1abcdd5979c9" providerId="AD" clId="Web-{77580B7D-E065-4B63-ADE8-44D948AC47DB}" dt="2021-09-14T09:25:21.595" v="61" actId="20577"/>
          <ac:spMkLst>
            <pc:docMk/>
            <pc:sldMk cId="3665920552" sldId="259"/>
            <ac:spMk id="21" creationId="{00000000-0000-0000-0000-000000000000}"/>
          </ac:spMkLst>
        </pc:spChg>
        <pc:spChg chg="mod">
          <ac:chgData name="Forid Miah" userId="S::f.miah@peartreej.derby.sch.uk::4d953308-874b-4524-a96a-1abcdd5979c9" providerId="AD" clId="Web-{77580B7D-E065-4B63-ADE8-44D948AC47DB}" dt="2021-09-14T09:26:02.801" v="92" actId="20577"/>
          <ac:spMkLst>
            <pc:docMk/>
            <pc:sldMk cId="3665920552" sldId="259"/>
            <ac:spMk id="23" creationId="{00000000-0000-0000-0000-000000000000}"/>
          </ac:spMkLst>
        </pc:spChg>
        <pc:picChg chg="mod">
          <ac:chgData name="Forid Miah" userId="S::f.miah@peartreej.derby.sch.uk::4d953308-874b-4524-a96a-1abcdd5979c9" providerId="AD" clId="Web-{77580B7D-E065-4B63-ADE8-44D948AC47DB}" dt="2021-09-14T09:25:25.408" v="62" actId="1076"/>
          <ac:picMkLst>
            <pc:docMk/>
            <pc:sldMk cId="3665920552" sldId="259"/>
            <ac:picMk id="22" creationId="{00000000-0000-0000-0000-000000000000}"/>
          </ac:picMkLst>
        </pc:picChg>
        <pc:picChg chg="mod">
          <ac:chgData name="Forid Miah" userId="S::f.miah@peartreej.derby.sch.uk::4d953308-874b-4524-a96a-1abcdd5979c9" providerId="AD" clId="Web-{77580B7D-E065-4B63-ADE8-44D948AC47DB}" dt="2021-09-14T09:25:37.815" v="63" actId="14100"/>
          <ac:picMkLst>
            <pc:docMk/>
            <pc:sldMk cId="3665920552" sldId="259"/>
            <ac:picMk id="24" creationId="{00000000-0000-0000-0000-000000000000}"/>
          </ac:picMkLst>
        </pc:picChg>
      </pc:sldChg>
    </pc:docChg>
  </pc:docChgLst>
  <pc:docChgLst>
    <pc:chgData clId="Web-{5E2A4E45-B229-4ACF-8B72-66A869CD6AFC}"/>
    <pc:docChg chg="modSld">
      <pc:chgData name="" userId="" providerId="" clId="Web-{5E2A4E45-B229-4ACF-8B72-66A869CD6AFC}" dt="2021-09-10T12:22:55.907" v="1" actId="1076"/>
      <pc:docMkLst>
        <pc:docMk/>
      </pc:docMkLst>
      <pc:sldChg chg="modSp">
        <pc:chgData name="" userId="" providerId="" clId="Web-{5E2A4E45-B229-4ACF-8B72-66A869CD6AFC}" dt="2021-09-10T12:22:55.907" v="1" actId="1076"/>
        <pc:sldMkLst>
          <pc:docMk/>
          <pc:sldMk cId="3665920552" sldId="259"/>
        </pc:sldMkLst>
        <pc:picChg chg="mod">
          <ac:chgData name="" userId="" providerId="" clId="Web-{5E2A4E45-B229-4ACF-8B72-66A869CD6AFC}" dt="2021-09-10T12:22:55.907" v="1" actId="1076"/>
          <ac:picMkLst>
            <pc:docMk/>
            <pc:sldMk cId="3665920552" sldId="259"/>
            <ac:picMk id="39"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A0AD41F-09B1-4664-B259-E7D232A5C9D8}"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2495356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0AD41F-09B1-4664-B259-E7D232A5C9D8}"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896243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0AD41F-09B1-4664-B259-E7D232A5C9D8}"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1599913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A0AD41F-09B1-4664-B259-E7D232A5C9D8}" type="datetimeFigureOut">
              <a:rPr lang="en-GB" smtClean="0"/>
              <a:t>14/09/2021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2842058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A0AD41F-09B1-4664-B259-E7D232A5C9D8}" type="datetimeFigureOut">
              <a:rPr lang="en-GB" smtClean="0"/>
              <a:t>14/09/2021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155534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A0AD41F-09B1-4664-B259-E7D232A5C9D8}" type="datetimeFigureOut">
              <a:rPr lang="en-GB" smtClean="0"/>
              <a:t>14/09/2021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559471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0AD41F-09B1-4664-B259-E7D232A5C9D8}" type="datetimeFigureOut">
              <a:rPr lang="en-GB" smtClean="0"/>
              <a:t>14/09/2021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3417445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A0AD41F-09B1-4664-B259-E7D232A5C9D8}" type="datetimeFigureOut">
              <a:rPr lang="en-GB" smtClean="0"/>
              <a:t>14/09/2021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10486063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A0AD41F-09B1-4664-B259-E7D232A5C9D8}" type="datetimeFigureOut">
              <a:rPr lang="en-GB" smtClean="0"/>
              <a:t>14/09/2021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3598125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0AD41F-09B1-4664-B259-E7D232A5C9D8}"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3444182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0AD41F-09B1-4664-B259-E7D232A5C9D8}"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144921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0AD41F-09B1-4664-B259-E7D232A5C9D8}" type="datetimeFigureOut">
              <a:rPr lang="en-GB" smtClean="0"/>
              <a:t>14/09/2021</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A7A2AA-F222-4C89-AFDD-4CB3BC8AC0C3}" type="slidenum">
              <a:rPr lang="en-GB" smtClean="0"/>
              <a:t>‹#›</a:t>
            </a:fld>
            <a:endParaRPr lang="en-GB"/>
          </a:p>
        </p:txBody>
      </p:sp>
    </p:spTree>
    <p:extLst>
      <p:ext uri="{BB962C8B-B14F-4D97-AF65-F5344CB8AC3E}">
        <p14:creationId xmlns:p14="http://schemas.microsoft.com/office/powerpoint/2010/main" val="29353056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jpeg"/><Relationship Id="rId16"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5.gif"/><Relationship Id="rId11" Type="http://schemas.openxmlformats.org/officeDocument/2006/relationships/image" Target="../media/image10.jpeg"/><Relationship Id="rId5" Type="http://schemas.openxmlformats.org/officeDocument/2006/relationships/image" Target="../media/image4.png"/><Relationship Id="rId15" Type="http://schemas.openxmlformats.org/officeDocument/2006/relationships/image" Target="../media/image14.jpe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 Id="rId1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8347" y="81879"/>
            <a:ext cx="1088550" cy="1088550"/>
          </a:xfrm>
          <a:prstGeom prst="rect">
            <a:avLst/>
          </a:prstGeom>
        </p:spPr>
      </p:pic>
      <p:sp>
        <p:nvSpPr>
          <p:cNvPr id="11" name="TextBox 10"/>
          <p:cNvSpPr txBox="1"/>
          <p:nvPr/>
        </p:nvSpPr>
        <p:spPr>
          <a:xfrm>
            <a:off x="5093675" y="4417139"/>
            <a:ext cx="4681833" cy="2330272"/>
          </a:xfrm>
          <a:prstGeom prst="rect">
            <a:avLst/>
          </a:prstGeom>
          <a:noFill/>
          <a:ln w="57150">
            <a:solidFill>
              <a:srgbClr val="0070C0"/>
            </a:solidFill>
          </a:ln>
        </p:spPr>
        <p:txBody>
          <a:bodyPr wrap="square" rtlCol="0">
            <a:spAutoFit/>
          </a:bodyPr>
          <a:lstStyle/>
          <a:p>
            <a:r>
              <a:rPr lang="en-GB" sz="1300" b="1" u="sng"/>
              <a:t>Home Learning</a:t>
            </a:r>
          </a:p>
          <a:p>
            <a:r>
              <a:rPr lang="en-GB" sz="1300"/>
              <a:t>You should be completing these tasks at least </a:t>
            </a:r>
            <a:r>
              <a:rPr lang="en-GB" sz="1300" b="1"/>
              <a:t>3 times </a:t>
            </a:r>
            <a:r>
              <a:rPr lang="en-GB" sz="1300"/>
              <a:t>a week. These are all key parts of your learning jigsaw. </a:t>
            </a:r>
          </a:p>
          <a:p>
            <a:pPr marL="285750" indent="-285750">
              <a:buFont typeface="Arial" panose="020B0604020202020204" pitchFamily="34" charset="0"/>
              <a:buChar char="•"/>
            </a:pPr>
            <a:r>
              <a:rPr lang="en-GB" sz="1300"/>
              <a:t>Practising your times tables and number facts (TT </a:t>
            </a:r>
            <a:r>
              <a:rPr lang="en-GB" sz="1300" err="1"/>
              <a:t>Rockstars</a:t>
            </a:r>
            <a:r>
              <a:rPr lang="en-GB" sz="1300"/>
              <a:t>)</a:t>
            </a:r>
          </a:p>
          <a:p>
            <a:pPr marL="285750" indent="-285750">
              <a:buFont typeface="Arial" panose="020B0604020202020204" pitchFamily="34" charset="0"/>
              <a:buChar char="•"/>
            </a:pPr>
            <a:r>
              <a:rPr lang="en-GB" sz="1300"/>
              <a:t>Practising your spellings (Spelling Shed)</a:t>
            </a:r>
          </a:p>
          <a:p>
            <a:pPr marL="285750" indent="-285750">
              <a:buFont typeface="Arial" panose="020B0604020202020204" pitchFamily="34" charset="0"/>
              <a:buChar char="•"/>
            </a:pPr>
            <a:r>
              <a:rPr lang="en-GB" sz="1300"/>
              <a:t>Learning facts from your Knowledge Organisers (Showbie)</a:t>
            </a:r>
          </a:p>
          <a:p>
            <a:pPr marL="285750" indent="-285750">
              <a:buFont typeface="Arial" panose="020B0604020202020204" pitchFamily="34" charset="0"/>
              <a:buChar char="•"/>
            </a:pPr>
            <a:r>
              <a:rPr lang="en-GB" sz="1300"/>
              <a:t>Reading – this should be done </a:t>
            </a:r>
            <a:r>
              <a:rPr lang="en-GB" sz="1300" b="1"/>
              <a:t>every day </a:t>
            </a:r>
            <a:r>
              <a:rPr lang="en-GB" sz="1300"/>
              <a:t>(Bug Club)</a:t>
            </a:r>
            <a:endParaRPr lang="en-GB" sz="1300" b="1"/>
          </a:p>
          <a:p>
            <a:pPr marL="285750" indent="-285750">
              <a:buFont typeface="Arial" panose="020B0604020202020204" pitchFamily="34" charset="0"/>
              <a:buChar char="•"/>
            </a:pPr>
            <a:endParaRPr lang="en-GB" sz="1300" b="1"/>
          </a:p>
          <a:p>
            <a:r>
              <a:rPr lang="en-GB" sz="1300"/>
              <a:t>Your teacher might give you extra learning to be completed at home, for example, a creative task or piece of writing. These can be completed in your jigsaw book too.</a:t>
            </a:r>
          </a:p>
        </p:txBody>
      </p:sp>
      <p:pic>
        <p:nvPicPr>
          <p:cNvPr id="2" name="Picture 1"/>
          <p:cNvPicPr>
            <a:picLocks noChangeAspect="1"/>
          </p:cNvPicPr>
          <p:nvPr/>
        </p:nvPicPr>
        <p:blipFill>
          <a:blip r:embed="rId3"/>
          <a:stretch>
            <a:fillRect/>
          </a:stretch>
        </p:blipFill>
        <p:spPr>
          <a:xfrm>
            <a:off x="5499150" y="289130"/>
            <a:ext cx="2497211" cy="852164"/>
          </a:xfrm>
          <a:prstGeom prst="rect">
            <a:avLst/>
          </a:prstGeom>
        </p:spPr>
      </p:pic>
      <p:sp>
        <p:nvSpPr>
          <p:cNvPr id="12" name="TextBox 11"/>
          <p:cNvSpPr txBox="1"/>
          <p:nvPr/>
        </p:nvSpPr>
        <p:spPr>
          <a:xfrm>
            <a:off x="1560187" y="114636"/>
            <a:ext cx="2102429" cy="993630"/>
          </a:xfrm>
          <a:prstGeom prst="rect">
            <a:avLst/>
          </a:prstGeom>
          <a:noFill/>
          <a:ln w="28575">
            <a:solidFill>
              <a:schemeClr val="tx1"/>
            </a:solidFill>
          </a:ln>
        </p:spPr>
        <p:txBody>
          <a:bodyPr wrap="square" lIns="91440" tIns="45720" rIns="91440" bIns="45720" rtlCol="0" anchor="t">
            <a:normAutofit/>
          </a:bodyPr>
          <a:lstStyle/>
          <a:p>
            <a:r>
              <a:rPr lang="en-GB" sz="1200" b="1" u="sng" dirty="0"/>
              <a:t>Reading</a:t>
            </a:r>
          </a:p>
          <a:p>
            <a:r>
              <a:rPr lang="en-GB" sz="1200" dirty="0"/>
              <a:t>There’s a Boy in the</a:t>
            </a:r>
            <a:endParaRPr lang="en-GB" sz="1200" dirty="0">
              <a:cs typeface="Calibri"/>
            </a:endParaRPr>
          </a:p>
          <a:p>
            <a:r>
              <a:rPr lang="en-GB" sz="1200" dirty="0"/>
              <a:t>Girls Bathroom </a:t>
            </a:r>
            <a:endParaRPr lang="en-GB" sz="1200" dirty="0">
              <a:cs typeface="Calibri"/>
            </a:endParaRPr>
          </a:p>
          <a:p>
            <a:r>
              <a:rPr lang="en-GB" sz="1200" dirty="0"/>
              <a:t>by Louis Sachar.</a:t>
            </a:r>
            <a:endParaRPr lang="en-GB" sz="1200" dirty="0">
              <a:cs typeface="Calibri"/>
            </a:endParaRPr>
          </a:p>
          <a:p>
            <a:endParaRPr lang="en-GB" sz="1200"/>
          </a:p>
          <a:p>
            <a:endParaRPr lang="en-GB" sz="1200"/>
          </a:p>
          <a:p>
            <a:endParaRPr lang="en-GB" sz="1200"/>
          </a:p>
        </p:txBody>
      </p:sp>
      <p:sp>
        <p:nvSpPr>
          <p:cNvPr id="13" name="Rectangle 12"/>
          <p:cNvSpPr/>
          <p:nvPr/>
        </p:nvSpPr>
        <p:spPr>
          <a:xfrm>
            <a:off x="3725379" y="24792"/>
            <a:ext cx="1610972" cy="1138773"/>
          </a:xfrm>
          <a:prstGeom prst="rect">
            <a:avLst/>
          </a:prstGeom>
          <a:noFill/>
        </p:spPr>
        <p:txBody>
          <a:bodyPr wrap="square" lIns="91440" tIns="45720" rIns="91440" bIns="45720">
            <a:spAutoFit/>
          </a:bodyPr>
          <a:lstStyle/>
          <a:p>
            <a:pPr algn="ctr"/>
            <a:r>
              <a:rPr lang="en-US" sz="4400" b="1" cap="none" spc="0">
                <a:ln w="9525">
                  <a:solidFill>
                    <a:schemeClr val="bg1"/>
                  </a:solidFill>
                  <a:prstDash val="solid"/>
                </a:ln>
                <a:solidFill>
                  <a:schemeClr val="tx1"/>
                </a:solidFill>
                <a:effectLst>
                  <a:outerShdw blurRad="12700" dist="38100" dir="2700000" algn="tl" rotWithShape="0">
                    <a:schemeClr val="bg1">
                      <a:lumMod val="50000"/>
                    </a:schemeClr>
                  </a:outerShdw>
                </a:effectLst>
              </a:rPr>
              <a:t>Year 6</a:t>
            </a:r>
          </a:p>
          <a:p>
            <a:pPr algn="ctr"/>
            <a:r>
              <a:rPr lang="en-US" sz="2400" b="1">
                <a:ln w="9525">
                  <a:solidFill>
                    <a:schemeClr val="bg1"/>
                  </a:solidFill>
                  <a:prstDash val="solid"/>
                </a:ln>
                <a:effectLst>
                  <a:outerShdw blurRad="12700" dist="38100" dir="2700000" algn="tl" rotWithShape="0">
                    <a:schemeClr val="bg1">
                      <a:lumMod val="50000"/>
                    </a:schemeClr>
                  </a:outerShdw>
                </a:effectLst>
              </a:rPr>
              <a:t>Autumn 1 </a:t>
            </a:r>
            <a:endParaRPr lang="en-US" sz="2400" b="1" cap="none" spc="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14" name="Picture 13"/>
          <p:cNvPicPr>
            <a:picLocks noChangeAspect="1"/>
          </p:cNvPicPr>
          <p:nvPr/>
        </p:nvPicPr>
        <p:blipFill>
          <a:blip r:embed="rId4"/>
          <a:stretch>
            <a:fillRect/>
          </a:stretch>
        </p:blipFill>
        <p:spPr>
          <a:xfrm rot="1132056">
            <a:off x="2954179" y="169173"/>
            <a:ext cx="583022" cy="863737"/>
          </a:xfrm>
          <a:prstGeom prst="rect">
            <a:avLst/>
          </a:prstGeom>
        </p:spPr>
      </p:pic>
      <p:sp>
        <p:nvSpPr>
          <p:cNvPr id="15" name="TextBox 14"/>
          <p:cNvSpPr txBox="1"/>
          <p:nvPr/>
        </p:nvSpPr>
        <p:spPr>
          <a:xfrm>
            <a:off x="176729" y="1257725"/>
            <a:ext cx="2340000" cy="1748712"/>
          </a:xfrm>
          <a:prstGeom prst="rect">
            <a:avLst/>
          </a:prstGeom>
          <a:noFill/>
          <a:ln w="28575">
            <a:solidFill>
              <a:schemeClr val="tx1"/>
            </a:solidFill>
          </a:ln>
        </p:spPr>
        <p:txBody>
          <a:bodyPr wrap="square" lIns="91440" tIns="45720" rIns="91440" bIns="45720" rtlCol="0" anchor="t">
            <a:normAutofit fontScale="92500" lnSpcReduction="20000"/>
          </a:bodyPr>
          <a:lstStyle/>
          <a:p>
            <a:r>
              <a:rPr lang="en-GB" sz="1300" b="1" u="sng" dirty="0"/>
              <a:t>Writing</a:t>
            </a:r>
          </a:p>
          <a:p>
            <a:r>
              <a:rPr lang="en-GB" sz="1300" dirty="0"/>
              <a:t>We will write:</a:t>
            </a:r>
            <a:endParaRPr lang="en-GB" sz="1300" dirty="0">
              <a:cs typeface="Calibri"/>
            </a:endParaRPr>
          </a:p>
          <a:p>
            <a:r>
              <a:rPr lang="en-GB" sz="1300" dirty="0"/>
              <a:t>Character description about Bradley – the main character in out text.</a:t>
            </a:r>
            <a:endParaRPr lang="en-GB" sz="1300" dirty="0">
              <a:cs typeface="Calibri"/>
            </a:endParaRPr>
          </a:p>
          <a:p>
            <a:r>
              <a:rPr lang="en-GB" sz="1300" dirty="0"/>
              <a:t>Letter offering Bradley advice.</a:t>
            </a:r>
            <a:endParaRPr lang="en-GB" sz="1300" dirty="0">
              <a:cs typeface="Calibri"/>
            </a:endParaRPr>
          </a:p>
          <a:p>
            <a:endParaRPr lang="en-GB" sz="1300" dirty="0"/>
          </a:p>
          <a:p>
            <a:r>
              <a:rPr lang="en-GB" sz="1300" dirty="0"/>
              <a:t>Explanation of how the heart works.</a:t>
            </a:r>
            <a:endParaRPr lang="en-GB" dirty="0"/>
          </a:p>
          <a:p>
            <a:endParaRPr lang="en-GB" sz="1300" dirty="0">
              <a:cs typeface="Calibri"/>
            </a:endParaRPr>
          </a:p>
          <a:p>
            <a:r>
              <a:rPr lang="en-GB" sz="1300" dirty="0"/>
              <a:t>Brochure on America</a:t>
            </a:r>
            <a:endParaRPr lang="en-GB" sz="1300" dirty="0">
              <a:cs typeface="Calibri"/>
            </a:endParaRPr>
          </a:p>
        </p:txBody>
      </p:sp>
      <p:pic>
        <p:nvPicPr>
          <p:cNvPr id="16" name="Picture 20" descr="Notepad  Clip Ar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72624" y="2511899"/>
            <a:ext cx="407338" cy="40733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2906146" y="1257725"/>
            <a:ext cx="2340000" cy="1748712"/>
          </a:xfrm>
          <a:prstGeom prst="rect">
            <a:avLst/>
          </a:prstGeom>
          <a:noFill/>
          <a:ln w="28575">
            <a:solidFill>
              <a:schemeClr val="tx1"/>
            </a:solidFill>
          </a:ln>
        </p:spPr>
        <p:txBody>
          <a:bodyPr wrap="square" lIns="91440" tIns="45720" rIns="91440" bIns="45720" rtlCol="0" anchor="t">
            <a:normAutofit fontScale="92500" lnSpcReduction="20000"/>
          </a:bodyPr>
          <a:lstStyle/>
          <a:p>
            <a:r>
              <a:rPr lang="en-GB" sz="1200" b="1" u="sng" dirty="0"/>
              <a:t>Maths</a:t>
            </a:r>
          </a:p>
          <a:p>
            <a:r>
              <a:rPr lang="en-GB" sz="1200" dirty="0"/>
              <a:t>In maths we will:</a:t>
            </a:r>
            <a:endParaRPr lang="en-GB" sz="1200" dirty="0">
              <a:cs typeface="Calibri"/>
            </a:endParaRPr>
          </a:p>
          <a:p>
            <a:r>
              <a:rPr lang="en-GB" sz="1200" dirty="0"/>
              <a:t>Improve speed through daily  arithmetic practise.</a:t>
            </a:r>
            <a:endParaRPr lang="en-GB" sz="1200" dirty="0">
              <a:cs typeface="Calibri"/>
            </a:endParaRPr>
          </a:p>
          <a:p>
            <a:endParaRPr lang="en-GB" sz="1200" dirty="0"/>
          </a:p>
          <a:p>
            <a:r>
              <a:rPr lang="en-GB" sz="1200" dirty="0"/>
              <a:t>Recognise the place value of each digit in an eight digit number.</a:t>
            </a:r>
            <a:endParaRPr lang="en-GB" dirty="0"/>
          </a:p>
          <a:p>
            <a:r>
              <a:rPr lang="en-GB" sz="1200" dirty="0"/>
              <a:t>Multiply four digit numbers by two digit.</a:t>
            </a:r>
            <a:endParaRPr lang="en-GB" sz="1200" dirty="0">
              <a:cs typeface="Calibri"/>
            </a:endParaRPr>
          </a:p>
          <a:p>
            <a:r>
              <a:rPr lang="en-GB" sz="1200" dirty="0"/>
              <a:t>Divide a three digit number by a 2 digit</a:t>
            </a:r>
            <a:endParaRPr lang="en-GB" sz="1200" dirty="0">
              <a:cs typeface="Calibri"/>
            </a:endParaRPr>
          </a:p>
          <a:p>
            <a:endParaRPr lang="en-GB" sz="1200"/>
          </a:p>
          <a:p>
            <a:endParaRPr lang="en-GB" sz="1200"/>
          </a:p>
          <a:p>
            <a:endParaRPr lang="en-GB" sz="1200"/>
          </a:p>
          <a:p>
            <a:endParaRPr lang="en-GB" sz="1200"/>
          </a:p>
          <a:p>
            <a:endParaRPr lang="en-GB" sz="1200"/>
          </a:p>
          <a:p>
            <a:endParaRPr lang="en-GB" sz="1200"/>
          </a:p>
          <a:p>
            <a:endParaRPr lang="en-GB" sz="1200"/>
          </a:p>
          <a:p>
            <a:endParaRPr lang="en-GB" sz="1200"/>
          </a:p>
          <a:p>
            <a:endParaRPr lang="en-GB" sz="1200"/>
          </a:p>
          <a:p>
            <a:endParaRPr lang="en-GB" sz="1200"/>
          </a:p>
          <a:p>
            <a:endParaRPr lang="en-GB" sz="1200"/>
          </a:p>
          <a:p>
            <a:endParaRPr lang="en-GB" sz="1200"/>
          </a:p>
          <a:p>
            <a:endParaRPr lang="en-GB" sz="1200"/>
          </a:p>
          <a:p>
            <a:endParaRPr lang="en-GB" sz="1200"/>
          </a:p>
          <a:p>
            <a:endParaRPr lang="en-GB" sz="1200"/>
          </a:p>
          <a:p>
            <a:endParaRPr lang="en-GB" sz="1200"/>
          </a:p>
        </p:txBody>
      </p:sp>
      <p:pic>
        <p:nvPicPr>
          <p:cNvPr id="18" name="Picture 14" descr="Math Clip Ar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63385" y="1326141"/>
            <a:ext cx="439475" cy="402120"/>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a:spLocks noChangeAspect="1"/>
          </p:cNvSpPr>
          <p:nvPr/>
        </p:nvSpPr>
        <p:spPr>
          <a:xfrm>
            <a:off x="167319" y="3093733"/>
            <a:ext cx="3241353" cy="1200329"/>
          </a:xfrm>
          <a:prstGeom prst="rect">
            <a:avLst/>
          </a:prstGeom>
          <a:noFill/>
          <a:ln>
            <a:solidFill>
              <a:schemeClr val="tx1"/>
            </a:solidFill>
          </a:ln>
        </p:spPr>
        <p:txBody>
          <a:bodyPr wrap="square" rtlCol="0">
            <a:normAutofit fontScale="25000" lnSpcReduction="20000"/>
          </a:bodyPr>
          <a:lstStyle/>
          <a:p>
            <a:r>
              <a:rPr lang="en-GB" sz="4800" b="1" u="sng"/>
              <a:t>Science</a:t>
            </a:r>
          </a:p>
          <a:p>
            <a:pPr>
              <a:lnSpc>
                <a:spcPct val="120000"/>
              </a:lnSpc>
            </a:pPr>
            <a:r>
              <a:rPr lang="en-GB" sz="4800"/>
              <a:t>We are focusing on animals including humans, naming and describing the main parts of the human circulatory system (heart, blood vessels and blood). We will consider the impact of diet, exercise, drugs and lifestyle on our bodies.</a:t>
            </a:r>
          </a:p>
          <a:p>
            <a:endParaRPr lang="en-GB" sz="1500"/>
          </a:p>
          <a:p>
            <a:endParaRPr lang="en-GB" sz="1200"/>
          </a:p>
          <a:p>
            <a:endParaRPr lang="en-GB" sz="1200"/>
          </a:p>
          <a:p>
            <a:endParaRPr lang="en-GB" sz="1200"/>
          </a:p>
          <a:p>
            <a:endParaRPr lang="en-GB" sz="1200"/>
          </a:p>
        </p:txBody>
      </p:sp>
      <p:pic>
        <p:nvPicPr>
          <p:cNvPr id="20" name="Picture 4" descr="Scienc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114580" y="4019694"/>
            <a:ext cx="231341" cy="271965"/>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3470765" y="3084692"/>
            <a:ext cx="3241352" cy="1209370"/>
          </a:xfrm>
          <a:prstGeom prst="rect">
            <a:avLst/>
          </a:prstGeom>
          <a:noFill/>
          <a:ln>
            <a:solidFill>
              <a:schemeClr val="tx1"/>
            </a:solidFill>
          </a:ln>
        </p:spPr>
        <p:txBody>
          <a:bodyPr wrap="square" lIns="91440" tIns="45720" rIns="91440" bIns="45720" rtlCol="0" anchor="t">
            <a:normAutofit/>
          </a:bodyPr>
          <a:lstStyle/>
          <a:p>
            <a:r>
              <a:rPr lang="en-GB" sz="1200" b="1" u="sng" dirty="0"/>
              <a:t>History</a:t>
            </a:r>
          </a:p>
          <a:p>
            <a:r>
              <a:rPr lang="en-GB" sz="1200" dirty="0"/>
              <a:t>In History we will learn about the history of  slavery and why it was wrong. We will be looking at changes over the last century. </a:t>
            </a:r>
            <a:endParaRPr lang="en-GB" sz="1200" dirty="0">
              <a:cs typeface="Calibri"/>
            </a:endParaRPr>
          </a:p>
          <a:p>
            <a:endParaRPr lang="en-GB" sz="1200"/>
          </a:p>
          <a:p>
            <a:endParaRPr lang="en-GB" sz="1200"/>
          </a:p>
          <a:p>
            <a:endParaRPr lang="en-GB" sz="1200"/>
          </a:p>
          <a:p>
            <a:endParaRPr lang="en-GB" sz="1200"/>
          </a:p>
        </p:txBody>
      </p:sp>
      <p:pic>
        <p:nvPicPr>
          <p:cNvPr id="22" name="Picture 6" descr="Image result for clipart history"/>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40966" y="3864844"/>
            <a:ext cx="1293218" cy="283482"/>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6774211" y="3093732"/>
            <a:ext cx="3034808" cy="1200329"/>
          </a:xfrm>
          <a:prstGeom prst="rect">
            <a:avLst/>
          </a:prstGeom>
          <a:noFill/>
          <a:ln>
            <a:solidFill>
              <a:schemeClr val="tx1"/>
            </a:solidFill>
          </a:ln>
        </p:spPr>
        <p:txBody>
          <a:bodyPr wrap="square" lIns="91440" tIns="45720" rIns="91440" bIns="45720" rtlCol="0" anchor="t">
            <a:normAutofit/>
          </a:bodyPr>
          <a:lstStyle/>
          <a:p>
            <a:r>
              <a:rPr lang="en-GB" sz="1200" b="1" u="sng"/>
              <a:t>Geography</a:t>
            </a:r>
          </a:p>
          <a:p>
            <a:r>
              <a:rPr lang="en-GB" sz="1200" dirty="0"/>
              <a:t>In Geography we will learn about America, its </a:t>
            </a:r>
            <a:r>
              <a:rPr lang="en-GB" sz="1200"/>
              <a:t>cities and landscape. We will </a:t>
            </a:r>
          </a:p>
          <a:p>
            <a:r>
              <a:rPr lang="en-GB" sz="1200">
                <a:cs typeface="Calibri" panose="020F0502020204030204"/>
              </a:rPr>
              <a:t>explore the different landmarks. </a:t>
            </a:r>
            <a:endParaRPr lang="en-GB" sz="1200" dirty="0">
              <a:cs typeface="Calibri"/>
            </a:endParaRPr>
          </a:p>
          <a:p>
            <a:endParaRPr lang="en-GB" sz="1200"/>
          </a:p>
          <a:p>
            <a:endParaRPr lang="en-GB" sz="1200"/>
          </a:p>
          <a:p>
            <a:endParaRPr lang="en-GB" sz="1200"/>
          </a:p>
          <a:p>
            <a:endParaRPr lang="en-GB" sz="1200"/>
          </a:p>
        </p:txBody>
      </p:sp>
      <p:pic>
        <p:nvPicPr>
          <p:cNvPr id="24" name="Picture 12" descr="World earth clip art free clipart images wikiclipart"/>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8942329" y="3534166"/>
            <a:ext cx="711201" cy="679793"/>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p:cNvSpPr txBox="1"/>
          <p:nvPr/>
        </p:nvSpPr>
        <p:spPr>
          <a:xfrm>
            <a:off x="5635563" y="1257725"/>
            <a:ext cx="2340000" cy="1748712"/>
          </a:xfrm>
          <a:prstGeom prst="rect">
            <a:avLst/>
          </a:prstGeom>
          <a:noFill/>
          <a:ln w="28575">
            <a:solidFill>
              <a:schemeClr val="tx1"/>
            </a:solidFill>
          </a:ln>
        </p:spPr>
        <p:txBody>
          <a:bodyPr wrap="square" lIns="91440" tIns="45720" rIns="91440" bIns="45720" rtlCol="0" anchor="t">
            <a:normAutofit/>
          </a:bodyPr>
          <a:lstStyle/>
          <a:p>
            <a:r>
              <a:rPr lang="en-GB" sz="1300" b="1" u="sng"/>
              <a:t>PSHE and RHE</a:t>
            </a:r>
          </a:p>
          <a:p>
            <a:r>
              <a:rPr lang="en-GB" sz="1300"/>
              <a:t>In PSHE we are focusing on ‘Being me in my world’. We will set goals, look at our rights and responsibilities and our </a:t>
            </a:r>
          </a:p>
          <a:p>
            <a:r>
              <a:rPr lang="en-GB" sz="1300"/>
              <a:t>role in the community and the</a:t>
            </a:r>
          </a:p>
          <a:p>
            <a:r>
              <a:rPr lang="en-GB" sz="1300"/>
              <a:t>wider world.</a:t>
            </a:r>
          </a:p>
          <a:p>
            <a:endParaRPr lang="en-GB" sz="1200"/>
          </a:p>
          <a:p>
            <a:endParaRPr lang="en-GB" sz="1200"/>
          </a:p>
          <a:p>
            <a:endParaRPr lang="en-GB" sz="1200"/>
          </a:p>
        </p:txBody>
      </p:sp>
      <p:pic>
        <p:nvPicPr>
          <p:cNvPr id="26" name="Picture 16" descr="http://www.elmwood-inf.croydon.sch.uk/wp-content/uploads/pshe.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435509" y="2511899"/>
            <a:ext cx="437593" cy="43541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107045" y="122181"/>
            <a:ext cx="1668463" cy="2893100"/>
          </a:xfrm>
          <a:prstGeom prst="rect">
            <a:avLst/>
          </a:prstGeom>
          <a:noFill/>
          <a:ln w="57150">
            <a:solidFill>
              <a:srgbClr val="00B050"/>
            </a:solidFill>
          </a:ln>
        </p:spPr>
        <p:txBody>
          <a:bodyPr wrap="square" rtlCol="0">
            <a:spAutoFit/>
          </a:bodyPr>
          <a:lstStyle/>
          <a:p>
            <a:r>
              <a:rPr lang="en-GB" sz="1300" b="1" u="sng"/>
              <a:t>PE Kits </a:t>
            </a:r>
          </a:p>
          <a:p>
            <a:endParaRPr lang="en-GB" sz="1300" b="1" u="sng"/>
          </a:p>
          <a:p>
            <a:r>
              <a:rPr lang="en-GB" sz="1300"/>
              <a:t>Our PE days are: </a:t>
            </a:r>
            <a:r>
              <a:rPr lang="en-GB" sz="1300">
                <a:solidFill>
                  <a:srgbClr val="FF0000"/>
                </a:solidFill>
              </a:rPr>
              <a:t>Tuesday </a:t>
            </a:r>
            <a:r>
              <a:rPr lang="en-GB" sz="1300"/>
              <a:t>and</a:t>
            </a:r>
            <a:r>
              <a:rPr lang="en-GB" sz="1300">
                <a:solidFill>
                  <a:srgbClr val="FF0000"/>
                </a:solidFill>
              </a:rPr>
              <a:t> Friday. </a:t>
            </a:r>
            <a:r>
              <a:rPr lang="en-GB" sz="1300"/>
              <a:t>Children can come into school wearing the correct PE kit: Blue sweatshirt, white polo shirt or T-shirt, black jogging bottoms / leggings or shorts and plain black trainers.</a:t>
            </a:r>
          </a:p>
          <a:p>
            <a:endParaRPr lang="en-GB" sz="1300"/>
          </a:p>
        </p:txBody>
      </p:sp>
      <p:sp>
        <p:nvSpPr>
          <p:cNvPr id="27" name="TextBox 26"/>
          <p:cNvSpPr txBox="1"/>
          <p:nvPr/>
        </p:nvSpPr>
        <p:spPr>
          <a:xfrm>
            <a:off x="5411717" y="104226"/>
            <a:ext cx="2584644" cy="1037068"/>
          </a:xfrm>
          <a:prstGeom prst="rect">
            <a:avLst/>
          </a:prstGeom>
          <a:noFill/>
          <a:ln w="57150">
            <a:solidFill>
              <a:srgbClr val="FFC000"/>
            </a:solidFill>
          </a:ln>
        </p:spPr>
        <p:txBody>
          <a:bodyPr wrap="square" rtlCol="0">
            <a:normAutofit/>
          </a:bodyPr>
          <a:lstStyle/>
          <a:p>
            <a:r>
              <a:rPr lang="en-GB" sz="1200" b="1" u="sng"/>
              <a:t>Websites to Help</a:t>
            </a:r>
          </a:p>
          <a:p>
            <a:endParaRPr lang="en-GB" sz="1200"/>
          </a:p>
          <a:p>
            <a:endParaRPr lang="en-GB" sz="1200"/>
          </a:p>
          <a:p>
            <a:endParaRPr lang="en-GB" sz="1200"/>
          </a:p>
        </p:txBody>
      </p:sp>
      <p:sp>
        <p:nvSpPr>
          <p:cNvPr id="28" name="TextBox 27"/>
          <p:cNvSpPr txBox="1"/>
          <p:nvPr/>
        </p:nvSpPr>
        <p:spPr>
          <a:xfrm>
            <a:off x="3440862" y="5595411"/>
            <a:ext cx="1548000" cy="1152000"/>
          </a:xfrm>
          <a:prstGeom prst="rect">
            <a:avLst/>
          </a:prstGeom>
          <a:noFill/>
          <a:ln>
            <a:solidFill>
              <a:schemeClr val="tx1"/>
            </a:solidFill>
          </a:ln>
        </p:spPr>
        <p:txBody>
          <a:bodyPr wrap="square" rtlCol="0">
            <a:normAutofit fontScale="92500" lnSpcReduction="10000"/>
          </a:bodyPr>
          <a:lstStyle/>
          <a:p>
            <a:r>
              <a:rPr lang="en-GB" sz="1200" b="1" u="sng"/>
              <a:t>RE</a:t>
            </a:r>
          </a:p>
          <a:p>
            <a:r>
              <a:rPr lang="en-GB" sz="1200"/>
              <a:t>We will learn about creation stories and look at how they are similar and different across a range of religions.</a:t>
            </a:r>
          </a:p>
          <a:p>
            <a:endParaRPr lang="en-GB" sz="1200" b="1" u="sng"/>
          </a:p>
          <a:p>
            <a:endParaRPr lang="en-GB" sz="1200" b="1" u="sng"/>
          </a:p>
          <a:p>
            <a:endParaRPr lang="en-GB" sz="1200" b="1" u="sng"/>
          </a:p>
          <a:p>
            <a:endParaRPr lang="en-GB" sz="1200" b="1" u="sng"/>
          </a:p>
        </p:txBody>
      </p:sp>
      <p:sp>
        <p:nvSpPr>
          <p:cNvPr id="29" name="TextBox 28"/>
          <p:cNvSpPr txBox="1"/>
          <p:nvPr/>
        </p:nvSpPr>
        <p:spPr>
          <a:xfrm>
            <a:off x="3440862" y="4381358"/>
            <a:ext cx="1548000" cy="1152000"/>
          </a:xfrm>
          <a:prstGeom prst="rect">
            <a:avLst/>
          </a:prstGeom>
          <a:noFill/>
          <a:ln>
            <a:solidFill>
              <a:schemeClr val="tx1"/>
            </a:solidFill>
          </a:ln>
        </p:spPr>
        <p:txBody>
          <a:bodyPr wrap="square" rtlCol="0">
            <a:normAutofit lnSpcReduction="10000"/>
          </a:bodyPr>
          <a:lstStyle/>
          <a:p>
            <a:r>
              <a:rPr lang="en-GB" sz="1200" b="1" u="sng"/>
              <a:t>Languages</a:t>
            </a:r>
          </a:p>
          <a:p>
            <a:r>
              <a:rPr lang="en-GB" sz="1200"/>
              <a:t>We will be learning key words and how to hold a basic conversation in French.</a:t>
            </a:r>
          </a:p>
          <a:p>
            <a:endParaRPr lang="en-GB" sz="1200"/>
          </a:p>
          <a:p>
            <a:endParaRPr lang="en-GB" sz="1200"/>
          </a:p>
          <a:p>
            <a:endParaRPr lang="en-GB" sz="1200"/>
          </a:p>
          <a:p>
            <a:endParaRPr lang="en-GB" sz="1200"/>
          </a:p>
        </p:txBody>
      </p:sp>
      <p:sp>
        <p:nvSpPr>
          <p:cNvPr id="30" name="TextBox 29"/>
          <p:cNvSpPr txBox="1"/>
          <p:nvPr/>
        </p:nvSpPr>
        <p:spPr>
          <a:xfrm>
            <a:off x="1788048" y="5627254"/>
            <a:ext cx="1548000" cy="1152000"/>
          </a:xfrm>
          <a:prstGeom prst="rect">
            <a:avLst/>
          </a:prstGeom>
          <a:noFill/>
          <a:ln>
            <a:solidFill>
              <a:schemeClr val="tx1"/>
            </a:solidFill>
          </a:ln>
        </p:spPr>
        <p:txBody>
          <a:bodyPr wrap="square" rtlCol="0">
            <a:normAutofit/>
          </a:bodyPr>
          <a:lstStyle/>
          <a:p>
            <a:r>
              <a:rPr lang="en-GB" sz="1200" b="1" u="sng"/>
              <a:t>PE</a:t>
            </a:r>
          </a:p>
          <a:p>
            <a:r>
              <a:rPr lang="en-GB" sz="1200"/>
              <a:t>In PE we will be playing basketball with an emphasis on improving skills.</a:t>
            </a:r>
          </a:p>
        </p:txBody>
      </p:sp>
      <p:sp>
        <p:nvSpPr>
          <p:cNvPr id="31" name="TextBox 30"/>
          <p:cNvSpPr txBox="1"/>
          <p:nvPr/>
        </p:nvSpPr>
        <p:spPr>
          <a:xfrm>
            <a:off x="1788048" y="4384658"/>
            <a:ext cx="1548000" cy="1152000"/>
          </a:xfrm>
          <a:prstGeom prst="rect">
            <a:avLst/>
          </a:prstGeom>
          <a:noFill/>
          <a:ln>
            <a:solidFill>
              <a:schemeClr val="tx1"/>
            </a:solidFill>
          </a:ln>
        </p:spPr>
        <p:txBody>
          <a:bodyPr wrap="square" lIns="91440" tIns="45720" rIns="91440" bIns="45720" rtlCol="0" anchor="t">
            <a:normAutofit/>
          </a:bodyPr>
          <a:lstStyle/>
          <a:p>
            <a:r>
              <a:rPr lang="en-GB" sz="1200" b="1" u="sng"/>
              <a:t>Art/DT</a:t>
            </a:r>
          </a:p>
          <a:p>
            <a:r>
              <a:rPr lang="en-GB" sz="1200"/>
              <a:t>In art we will learn about the artist Ralph </a:t>
            </a:r>
            <a:r>
              <a:rPr lang="en-GB" sz="1200" err="1"/>
              <a:t>McGaul</a:t>
            </a:r>
            <a:r>
              <a:rPr lang="en-GB" sz="1200"/>
              <a:t> and Native American printing.</a:t>
            </a:r>
            <a:endParaRPr lang="en-GB" sz="1200">
              <a:cs typeface="Calibri"/>
            </a:endParaRPr>
          </a:p>
        </p:txBody>
      </p:sp>
      <p:sp>
        <p:nvSpPr>
          <p:cNvPr id="32" name="TextBox 31"/>
          <p:cNvSpPr txBox="1"/>
          <p:nvPr/>
        </p:nvSpPr>
        <p:spPr>
          <a:xfrm>
            <a:off x="152674" y="5620654"/>
            <a:ext cx="1548000" cy="1152000"/>
          </a:xfrm>
          <a:prstGeom prst="rect">
            <a:avLst/>
          </a:prstGeom>
          <a:noFill/>
          <a:ln>
            <a:solidFill>
              <a:schemeClr val="tx1"/>
            </a:solidFill>
          </a:ln>
        </p:spPr>
        <p:txBody>
          <a:bodyPr wrap="square" rtlCol="0">
            <a:normAutofit lnSpcReduction="10000"/>
          </a:bodyPr>
          <a:lstStyle/>
          <a:p>
            <a:r>
              <a:rPr lang="en-GB" sz="1200" b="1" u="sng"/>
              <a:t>Computing</a:t>
            </a:r>
          </a:p>
          <a:p>
            <a:r>
              <a:rPr lang="en-GB" sz="1200"/>
              <a:t>In computing we will learn about safety and look at how to keep safe </a:t>
            </a:r>
          </a:p>
          <a:p>
            <a:r>
              <a:rPr lang="en-GB" sz="1200"/>
              <a:t>online.</a:t>
            </a:r>
          </a:p>
          <a:p>
            <a:endParaRPr lang="en-GB" sz="1200"/>
          </a:p>
          <a:p>
            <a:endParaRPr lang="en-GB" sz="1200"/>
          </a:p>
          <a:p>
            <a:endParaRPr lang="en-GB" sz="1200"/>
          </a:p>
        </p:txBody>
      </p:sp>
      <p:sp>
        <p:nvSpPr>
          <p:cNvPr id="33" name="TextBox 32"/>
          <p:cNvSpPr txBox="1"/>
          <p:nvPr/>
        </p:nvSpPr>
        <p:spPr>
          <a:xfrm>
            <a:off x="152674" y="4381358"/>
            <a:ext cx="1548000" cy="1152000"/>
          </a:xfrm>
          <a:prstGeom prst="rect">
            <a:avLst/>
          </a:prstGeom>
          <a:noFill/>
          <a:ln>
            <a:solidFill>
              <a:schemeClr val="tx1"/>
            </a:solidFill>
          </a:ln>
        </p:spPr>
        <p:txBody>
          <a:bodyPr wrap="square" lIns="91440" tIns="45720" rIns="91440" bIns="45720" rtlCol="0" anchor="t">
            <a:normAutofit fontScale="92500"/>
          </a:bodyPr>
          <a:lstStyle/>
          <a:p>
            <a:r>
              <a:rPr lang="en-GB" sz="1200" b="1" u="sng" dirty="0"/>
              <a:t>Music</a:t>
            </a:r>
          </a:p>
          <a:p>
            <a:r>
              <a:rPr lang="en-GB" sz="1200" dirty="0"/>
              <a:t>In music we will learn about the history of blues music that is associated with slavery and oppression.</a:t>
            </a:r>
            <a:endParaRPr lang="en-GB" sz="1200" dirty="0">
              <a:cs typeface="Calibri"/>
            </a:endParaRPr>
          </a:p>
          <a:p>
            <a:endParaRPr lang="en-GB" sz="1200"/>
          </a:p>
          <a:p>
            <a:endParaRPr lang="en-GB" sz="1200"/>
          </a:p>
        </p:txBody>
      </p:sp>
      <p:pic>
        <p:nvPicPr>
          <p:cNvPr id="34" name="Picture 32" descr="Image result for clipart p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868958" y="5627254"/>
            <a:ext cx="468000" cy="406631"/>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34" descr="People Talking Images"/>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486496" y="5112877"/>
            <a:ext cx="468000" cy="35100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6" descr="File:Religion icon.svg - Wikimedia Commons"/>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500861" y="6279624"/>
            <a:ext cx="468000" cy="421200"/>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6" descr="clipart music notes"/>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443399" y="4781824"/>
            <a:ext cx="351000" cy="35100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28" descr="clipart compute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206231" y="6340251"/>
            <a:ext cx="468000" cy="407160"/>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0" descr="Clip art Activities Painting "/>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042014" y="4305638"/>
            <a:ext cx="399674" cy="343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92055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9841A3B4828A5458F81D5ADD5552E17" ma:contentTypeVersion="12" ma:contentTypeDescription="Create a new document." ma:contentTypeScope="" ma:versionID="479431871e1445bcc1245185abb43681">
  <xsd:schema xmlns:xsd="http://www.w3.org/2001/XMLSchema" xmlns:xs="http://www.w3.org/2001/XMLSchema" xmlns:p="http://schemas.microsoft.com/office/2006/metadata/properties" xmlns:ns2="69fa2c03-a6a1-4d99-b013-a143e33b5e6e" xmlns:ns3="37619c55-af75-4643-a367-1a4675ee2a0f" targetNamespace="http://schemas.microsoft.com/office/2006/metadata/properties" ma:root="true" ma:fieldsID="de4e09607faa2935ef17cec99ad137c8" ns2:_="" ns3:_="">
    <xsd:import namespace="69fa2c03-a6a1-4d99-b013-a143e33b5e6e"/>
    <xsd:import namespace="37619c55-af75-4643-a367-1a4675ee2a0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fa2c03-a6a1-4d99-b013-a143e33b5e6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37619c55-af75-4643-a367-1a4675ee2a0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37619c55-af75-4643-a367-1a4675ee2a0f">
      <UserInfo>
        <DisplayName/>
        <AccountId xsi:nil="true"/>
        <AccountType/>
      </UserInfo>
    </SharedWithUsers>
  </documentManagement>
</p:properties>
</file>

<file path=customXml/itemProps1.xml><?xml version="1.0" encoding="utf-8"?>
<ds:datastoreItem xmlns:ds="http://schemas.openxmlformats.org/officeDocument/2006/customXml" ds:itemID="{0A701C77-9EAE-4386-96CE-0CBCE8A98DBC}">
  <ds:schemaRefs>
    <ds:schemaRef ds:uri="http://schemas.microsoft.com/sharepoint/v3/contenttype/forms"/>
  </ds:schemaRefs>
</ds:datastoreItem>
</file>

<file path=customXml/itemProps2.xml><?xml version="1.0" encoding="utf-8"?>
<ds:datastoreItem xmlns:ds="http://schemas.openxmlformats.org/officeDocument/2006/customXml" ds:itemID="{B2AC4489-9069-46FB-B832-833F07D15846}">
  <ds:schemaRefs>
    <ds:schemaRef ds:uri="37619c55-af75-4643-a367-1a4675ee2a0f"/>
    <ds:schemaRef ds:uri="69fa2c03-a6a1-4d99-b013-a143e33b5e6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815458E-BD07-40FB-92E1-A46243748253}">
  <ds:schemaRefs>
    <ds:schemaRef ds:uri="37619c55-af75-4643-a367-1a4675ee2a0f"/>
    <ds:schemaRef ds:uri="7fee7ba3-41f2-4a56-9c57-27338658045d"/>
    <ds:schemaRef ds:uri="84f521d7-fe4c-4e13-b8aa-812f224a270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A4 Paper (210x297 mm)</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Pear Tree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Bethell</dc:creator>
  <cp:revision>22</cp:revision>
  <cp:lastPrinted>2018-09-17T09:11:31Z</cp:lastPrinted>
  <dcterms:created xsi:type="dcterms:W3CDTF">2018-07-24T06:56:38Z</dcterms:created>
  <dcterms:modified xsi:type="dcterms:W3CDTF">2021-09-14T09:26:05Z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0x010100D9841A3B4828A5458F81D5ADD5552E17</vt:lpwstr>
  </property>
  <property fmtid="{D5CDD505-2E9C-101B-9397-08002B2CF9AE}" pid="3" name="Order">
    <vt:r8>46200</vt:r8>
  </property>
  <property fmtid="{D5CDD505-2E9C-101B-9397-08002B2CF9AE}" pid="4" name="xd_Signature">
    <vt:bool>false</vt:bool>
  </property>
  <property fmtid="{D5CDD505-2E9C-101B-9397-08002B2CF9AE}" pid="5" name="xd_ProgID">
    <vt:lpwstr/>
  </property>
  <property fmtid="{D5CDD505-2E9C-101B-9397-08002B2CF9AE}" pid="6" name="_ExtendedDescription">
    <vt:lpwstr/>
  </property>
  <property fmtid="{D5CDD505-2E9C-101B-9397-08002B2CF9AE}" pid="7" name="ComplianceAssetId">
    <vt:lpwstr/>
  </property>
  <property fmtid="{D5CDD505-2E9C-101B-9397-08002B2CF9AE}" pid="8" name="TemplateUrl">
    <vt:lpwstr/>
  </property>
</Properties>
</file>