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7"/>
  </p:notesMasterIdLst>
  <p:sldIdLst>
    <p:sldId id="259" r:id="rId5"/>
    <p:sldId id="261" r:id="rId6"/>
  </p:sldIdLst>
  <p:sldSz cx="6858000" cy="9906000" type="A4"/>
  <p:notesSz cx="6797675" cy="99822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9616A40-2219-2235-C501-F19725AFEB16}" v="49" dt="2024-03-22T09:25:57.622"/>
    <p1510:client id="{5A1F18D4-5A77-2EE5-53C6-B1C32618A418}" v="463" dt="2024-03-20T10:40:03.01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100" d="100"/>
          <a:sy n="100" d="100"/>
        </p:scale>
        <p:origin x="123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ire Elliott" userId="S::c.elliott@peartreej.derby.sch.uk::2efb236b-2066-4288-8665-05a1d397e15a" providerId="AD" clId="Web-{684A6B19-A468-BB7D-65EE-5387EDD3DD2C}"/>
    <pc:docChg chg="modSld">
      <pc:chgData name="Claire Elliott" userId="S::c.elliott@peartreej.derby.sch.uk::2efb236b-2066-4288-8665-05a1d397e15a" providerId="AD" clId="Web-{684A6B19-A468-BB7D-65EE-5387EDD3DD2C}" dt="2024-03-19T11:47:34.993" v="89" actId="20577"/>
      <pc:docMkLst>
        <pc:docMk/>
      </pc:docMkLst>
      <pc:sldChg chg="modSp">
        <pc:chgData name="Claire Elliott" userId="S::c.elliott@peartreej.derby.sch.uk::2efb236b-2066-4288-8665-05a1d397e15a" providerId="AD" clId="Web-{684A6B19-A468-BB7D-65EE-5387EDD3DD2C}" dt="2024-03-19T11:47:34.993" v="89" actId="20577"/>
        <pc:sldMkLst>
          <pc:docMk/>
          <pc:sldMk cId="139616609" sldId="261"/>
        </pc:sldMkLst>
        <pc:spChg chg="mod">
          <ac:chgData name="Claire Elliott" userId="S::c.elliott@peartreej.derby.sch.uk::2efb236b-2066-4288-8665-05a1d397e15a" providerId="AD" clId="Web-{684A6B19-A468-BB7D-65EE-5387EDD3DD2C}" dt="2024-03-19T11:47:34.993" v="89" actId="20577"/>
          <ac:spMkLst>
            <pc:docMk/>
            <pc:sldMk cId="139616609" sldId="261"/>
            <ac:spMk id="5" creationId="{46C1317E-C1D9-B111-B1F4-A0B0BE5D25F5}"/>
          </ac:spMkLst>
        </pc:spChg>
      </pc:sldChg>
    </pc:docChg>
  </pc:docChgLst>
  <pc:docChgLst>
    <pc:chgData name="Arvinder Badwal" userId="S::a.badwal@peartreej.derby.sch.uk::630dd9d6-bd0f-4bcc-969f-4aefb5527c47" providerId="AD" clId="Web-{49616A40-2219-2235-C501-F19725AFEB16}"/>
    <pc:docChg chg="modSld">
      <pc:chgData name="Arvinder Badwal" userId="S::a.badwal@peartreej.derby.sch.uk::630dd9d6-bd0f-4bcc-969f-4aefb5527c47" providerId="AD" clId="Web-{49616A40-2219-2235-C501-F19725AFEB16}" dt="2024-03-22T09:25:56.747" v="32" actId="20577"/>
      <pc:docMkLst>
        <pc:docMk/>
      </pc:docMkLst>
      <pc:sldChg chg="modSp">
        <pc:chgData name="Arvinder Badwal" userId="S::a.badwal@peartreej.derby.sch.uk::630dd9d6-bd0f-4bcc-969f-4aefb5527c47" providerId="AD" clId="Web-{49616A40-2219-2235-C501-F19725AFEB16}" dt="2024-03-22T09:25:56.747" v="32" actId="20577"/>
        <pc:sldMkLst>
          <pc:docMk/>
          <pc:sldMk cId="139616609" sldId="261"/>
        </pc:sldMkLst>
        <pc:spChg chg="mod">
          <ac:chgData name="Arvinder Badwal" userId="S::a.badwal@peartreej.derby.sch.uk::630dd9d6-bd0f-4bcc-969f-4aefb5527c47" providerId="AD" clId="Web-{49616A40-2219-2235-C501-F19725AFEB16}" dt="2024-03-22T09:23:06.537" v="12" actId="20577"/>
          <ac:spMkLst>
            <pc:docMk/>
            <pc:sldMk cId="139616609" sldId="261"/>
            <ac:spMk id="5" creationId="{46C1317E-C1D9-B111-B1F4-A0B0BE5D25F5}"/>
          </ac:spMkLst>
        </pc:spChg>
        <pc:spChg chg="mod">
          <ac:chgData name="Arvinder Badwal" userId="S::a.badwal@peartreej.derby.sch.uk::630dd9d6-bd0f-4bcc-969f-4aefb5527c47" providerId="AD" clId="Web-{49616A40-2219-2235-C501-F19725AFEB16}" dt="2024-03-22T09:24:04.774" v="16" actId="1076"/>
          <ac:spMkLst>
            <pc:docMk/>
            <pc:sldMk cId="139616609" sldId="261"/>
            <ac:spMk id="28" creationId="{C68003F9-39DC-1480-5775-787642044B4B}"/>
          </ac:spMkLst>
        </pc:spChg>
        <pc:spChg chg="mod">
          <ac:chgData name="Arvinder Badwal" userId="S::a.badwal@peartreej.derby.sch.uk::630dd9d6-bd0f-4bcc-969f-4aefb5527c47" providerId="AD" clId="Web-{49616A40-2219-2235-C501-F19725AFEB16}" dt="2024-03-22T09:24:55.479" v="23" actId="1076"/>
          <ac:spMkLst>
            <pc:docMk/>
            <pc:sldMk cId="139616609" sldId="261"/>
            <ac:spMk id="29" creationId="{8934E1DD-2B3E-3C3C-C3E2-DAEC616E9AFA}"/>
          </ac:spMkLst>
        </pc:spChg>
        <pc:spChg chg="mod">
          <ac:chgData name="Arvinder Badwal" userId="S::a.badwal@peartreej.derby.sch.uk::630dd9d6-bd0f-4bcc-969f-4aefb5527c47" providerId="AD" clId="Web-{49616A40-2219-2235-C501-F19725AFEB16}" dt="2024-03-22T09:25:37.902" v="28" actId="1076"/>
          <ac:spMkLst>
            <pc:docMk/>
            <pc:sldMk cId="139616609" sldId="261"/>
            <ac:spMk id="32" creationId="{0C90948D-570D-A716-3E8D-46D046928EFF}"/>
          </ac:spMkLst>
        </pc:spChg>
        <pc:spChg chg="mod">
          <ac:chgData name="Arvinder Badwal" userId="S::a.badwal@peartreej.derby.sch.uk::630dd9d6-bd0f-4bcc-969f-4aefb5527c47" providerId="AD" clId="Web-{49616A40-2219-2235-C501-F19725AFEB16}" dt="2024-03-22T09:25:56.747" v="32" actId="20577"/>
          <ac:spMkLst>
            <pc:docMk/>
            <pc:sldMk cId="139616609" sldId="261"/>
            <ac:spMk id="33" creationId="{E87594E2-7CFD-8EFD-CAC3-30F770F44FD7}"/>
          </ac:spMkLst>
        </pc:spChg>
        <pc:picChg chg="mod">
          <ac:chgData name="Arvinder Badwal" userId="S::a.badwal@peartreej.derby.sch.uk::630dd9d6-bd0f-4bcc-969f-4aefb5527c47" providerId="AD" clId="Web-{49616A40-2219-2235-C501-F19725AFEB16}" dt="2024-03-22T09:22:36.411" v="4" actId="1076"/>
          <ac:picMkLst>
            <pc:docMk/>
            <pc:sldMk cId="139616609" sldId="261"/>
            <ac:picMk id="7" creationId="{4D5D732E-FBA8-D274-5BF0-1DFDD8989F9C}"/>
          </ac:picMkLst>
        </pc:picChg>
      </pc:sldChg>
    </pc:docChg>
  </pc:docChgLst>
  <pc:docChgLst>
    <pc:chgData name="Sam Hickey" userId="S::s.hickey@peartreej.derby.sch.uk::14756ea2-4bf2-4975-bcfd-399011367de3" providerId="AD" clId="Web-{5A1F18D4-5A77-2EE5-53C6-B1C32618A418}"/>
    <pc:docChg chg="modSld">
      <pc:chgData name="Sam Hickey" userId="S::s.hickey@peartreej.derby.sch.uk::14756ea2-4bf2-4975-bcfd-399011367de3" providerId="AD" clId="Web-{5A1F18D4-5A77-2EE5-53C6-B1C32618A418}" dt="2024-03-20T10:40:02.994" v="233" actId="20577"/>
      <pc:docMkLst>
        <pc:docMk/>
      </pc:docMkLst>
      <pc:sldChg chg="modSp">
        <pc:chgData name="Sam Hickey" userId="S::s.hickey@peartreej.derby.sch.uk::14756ea2-4bf2-4975-bcfd-399011367de3" providerId="AD" clId="Web-{5A1F18D4-5A77-2EE5-53C6-B1C32618A418}" dt="2024-03-20T10:40:02.994" v="233" actId="20577"/>
        <pc:sldMkLst>
          <pc:docMk/>
          <pc:sldMk cId="3523529731" sldId="259"/>
        </pc:sldMkLst>
        <pc:spChg chg="mod">
          <ac:chgData name="Sam Hickey" userId="S::s.hickey@peartreej.derby.sch.uk::14756ea2-4bf2-4975-bcfd-399011367de3" providerId="AD" clId="Web-{5A1F18D4-5A77-2EE5-53C6-B1C32618A418}" dt="2024-03-20T10:40:02.994" v="233" actId="20577"/>
          <ac:spMkLst>
            <pc:docMk/>
            <pc:sldMk cId="3523529731" sldId="259"/>
            <ac:spMk id="19" creationId="{B67B716F-2B6B-63CD-5A3A-C62E16CBB581}"/>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50084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500844"/>
          </a:xfrm>
          <a:prstGeom prst="rect">
            <a:avLst/>
          </a:prstGeom>
        </p:spPr>
        <p:txBody>
          <a:bodyPr vert="horz" lIns="91440" tIns="45720" rIns="91440" bIns="45720" rtlCol="0"/>
          <a:lstStyle>
            <a:lvl1pPr algn="r">
              <a:defRPr sz="1200"/>
            </a:lvl1pPr>
          </a:lstStyle>
          <a:p>
            <a:fld id="{4957C394-D3E4-4648-8A21-12EF56AB0C31}" type="datetimeFigureOut">
              <a:rPr lang="en-GB" smtClean="0"/>
              <a:t>22/03/2024</a:t>
            </a:fld>
            <a:endParaRPr lang="en-GB"/>
          </a:p>
        </p:txBody>
      </p:sp>
      <p:sp>
        <p:nvSpPr>
          <p:cNvPr id="4" name="Slide Image Placeholder 3"/>
          <p:cNvSpPr>
            <a:spLocks noGrp="1" noRot="1" noChangeAspect="1"/>
          </p:cNvSpPr>
          <p:nvPr>
            <p:ph type="sldImg" idx="2"/>
          </p:nvPr>
        </p:nvSpPr>
        <p:spPr>
          <a:xfrm>
            <a:off x="2233613" y="1247775"/>
            <a:ext cx="2330450" cy="33686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803934"/>
            <a:ext cx="5438140" cy="3930491"/>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81358"/>
            <a:ext cx="2945659" cy="50084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81358"/>
            <a:ext cx="2945659" cy="500842"/>
          </a:xfrm>
          <a:prstGeom prst="rect">
            <a:avLst/>
          </a:prstGeom>
        </p:spPr>
        <p:txBody>
          <a:bodyPr vert="horz" lIns="91440" tIns="45720" rIns="91440" bIns="45720" rtlCol="0" anchor="b"/>
          <a:lstStyle>
            <a:lvl1pPr algn="r">
              <a:defRPr sz="1200"/>
            </a:lvl1pPr>
          </a:lstStyle>
          <a:p>
            <a:fld id="{44D72CA1-175D-4009-B89D-AAF6FD314BB1}" type="slidenum">
              <a:rPr lang="en-GB" smtClean="0"/>
              <a:t>‹#›</a:t>
            </a:fld>
            <a:endParaRPr lang="en-GB"/>
          </a:p>
        </p:txBody>
      </p:sp>
    </p:spTree>
    <p:extLst>
      <p:ext uri="{BB962C8B-B14F-4D97-AF65-F5344CB8AC3E}">
        <p14:creationId xmlns:p14="http://schemas.microsoft.com/office/powerpoint/2010/main" val="25551872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F18FA05-D36B-41A5-81C0-FDB5A3254309}" type="slidenum">
              <a:rPr lang="en-GB" smtClean="0"/>
              <a:t>2</a:t>
            </a:fld>
            <a:endParaRPr lang="en-GB"/>
          </a:p>
        </p:txBody>
      </p:sp>
    </p:spTree>
    <p:extLst>
      <p:ext uri="{BB962C8B-B14F-4D97-AF65-F5344CB8AC3E}">
        <p14:creationId xmlns:p14="http://schemas.microsoft.com/office/powerpoint/2010/main" val="9081141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FFEA7218-3642-4942-8138-6A461D3C7ECF}" type="datetimeFigureOut">
              <a:rPr lang="en-GB" smtClean="0"/>
              <a:t>22/03/2024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E2308C-BDD2-4EC6-B7A7-F3AEA4107B42}" type="slidenum">
              <a:rPr lang="en-GB" smtClean="0"/>
              <a:t>‹#›</a:t>
            </a:fld>
            <a:endParaRPr lang="en-GB"/>
          </a:p>
        </p:txBody>
      </p:sp>
    </p:spTree>
    <p:extLst>
      <p:ext uri="{BB962C8B-B14F-4D97-AF65-F5344CB8AC3E}">
        <p14:creationId xmlns:p14="http://schemas.microsoft.com/office/powerpoint/2010/main" val="28792133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FEA7218-3642-4942-8138-6A461D3C7ECF}" type="datetimeFigureOut">
              <a:rPr lang="en-GB" smtClean="0"/>
              <a:t>22/03/2024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E2308C-BDD2-4EC6-B7A7-F3AEA4107B42}" type="slidenum">
              <a:rPr lang="en-GB" smtClean="0"/>
              <a:t>‹#›</a:t>
            </a:fld>
            <a:endParaRPr lang="en-GB"/>
          </a:p>
        </p:txBody>
      </p:sp>
    </p:spTree>
    <p:extLst>
      <p:ext uri="{BB962C8B-B14F-4D97-AF65-F5344CB8AC3E}">
        <p14:creationId xmlns:p14="http://schemas.microsoft.com/office/powerpoint/2010/main" val="30775175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FEA7218-3642-4942-8138-6A461D3C7ECF}" type="datetimeFigureOut">
              <a:rPr lang="en-GB" smtClean="0"/>
              <a:t>22/03/2024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E2308C-BDD2-4EC6-B7A7-F3AEA4107B42}" type="slidenum">
              <a:rPr lang="en-GB" smtClean="0"/>
              <a:t>‹#›</a:t>
            </a:fld>
            <a:endParaRPr lang="en-GB"/>
          </a:p>
        </p:txBody>
      </p:sp>
    </p:spTree>
    <p:extLst>
      <p:ext uri="{BB962C8B-B14F-4D97-AF65-F5344CB8AC3E}">
        <p14:creationId xmlns:p14="http://schemas.microsoft.com/office/powerpoint/2010/main" val="40914935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FFEA7218-3642-4942-8138-6A461D3C7ECF}" type="datetimeFigureOut">
              <a:rPr lang="en-GB" smtClean="0"/>
              <a:t>22/03/2024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3E2308C-BDD2-4EC6-B7A7-F3AEA4107B42}" type="slidenum">
              <a:rPr lang="en-GB" smtClean="0"/>
              <a:t>‹#›</a:t>
            </a:fld>
            <a:endParaRPr lang="en-GB"/>
          </a:p>
        </p:txBody>
      </p:sp>
    </p:spTree>
    <p:extLst>
      <p:ext uri="{BB962C8B-B14F-4D97-AF65-F5344CB8AC3E}">
        <p14:creationId xmlns:p14="http://schemas.microsoft.com/office/powerpoint/2010/main" val="4482790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FEA7218-3642-4942-8138-6A461D3C7ECF}" type="datetimeFigureOut">
              <a:rPr lang="en-GB" smtClean="0"/>
              <a:t>22/03/2024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3E2308C-BDD2-4EC6-B7A7-F3AEA4107B42}" type="slidenum">
              <a:rPr lang="en-GB" smtClean="0"/>
              <a:t>‹#›</a:t>
            </a:fld>
            <a:endParaRPr lang="en-GB"/>
          </a:p>
        </p:txBody>
      </p:sp>
    </p:spTree>
    <p:extLst>
      <p:ext uri="{BB962C8B-B14F-4D97-AF65-F5344CB8AC3E}">
        <p14:creationId xmlns:p14="http://schemas.microsoft.com/office/powerpoint/2010/main" val="14105236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FEA7218-3642-4942-8138-6A461D3C7ECF}" type="datetimeFigureOut">
              <a:rPr lang="en-GB" smtClean="0"/>
              <a:t>22/03/2024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3E2308C-BDD2-4EC6-B7A7-F3AEA4107B42}" type="slidenum">
              <a:rPr lang="en-GB" smtClean="0"/>
              <a:t>‹#›</a:t>
            </a:fld>
            <a:endParaRPr lang="en-GB"/>
          </a:p>
        </p:txBody>
      </p:sp>
    </p:spTree>
    <p:extLst>
      <p:ext uri="{BB962C8B-B14F-4D97-AF65-F5344CB8AC3E}">
        <p14:creationId xmlns:p14="http://schemas.microsoft.com/office/powerpoint/2010/main" val="10510047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FEA7218-3642-4942-8138-6A461D3C7ECF}" type="datetimeFigureOut">
              <a:rPr lang="en-GB" smtClean="0"/>
              <a:t>22/03/2024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3E2308C-BDD2-4EC6-B7A7-F3AEA4107B42}" type="slidenum">
              <a:rPr lang="en-GB" smtClean="0"/>
              <a:t>‹#›</a:t>
            </a:fld>
            <a:endParaRPr lang="en-GB"/>
          </a:p>
        </p:txBody>
      </p:sp>
    </p:spTree>
    <p:extLst>
      <p:ext uri="{BB962C8B-B14F-4D97-AF65-F5344CB8AC3E}">
        <p14:creationId xmlns:p14="http://schemas.microsoft.com/office/powerpoint/2010/main" val="2066093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FFEA7218-3642-4942-8138-6A461D3C7ECF}" type="datetimeFigureOut">
              <a:rPr lang="en-GB" smtClean="0"/>
              <a:t>22/03/2024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3E2308C-BDD2-4EC6-B7A7-F3AEA4107B42}" type="slidenum">
              <a:rPr lang="en-GB" smtClean="0"/>
              <a:t>‹#›</a:t>
            </a:fld>
            <a:endParaRPr lang="en-GB"/>
          </a:p>
        </p:txBody>
      </p:sp>
    </p:spTree>
    <p:extLst>
      <p:ext uri="{BB962C8B-B14F-4D97-AF65-F5344CB8AC3E}">
        <p14:creationId xmlns:p14="http://schemas.microsoft.com/office/powerpoint/2010/main" val="35457565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FFEA7218-3642-4942-8138-6A461D3C7ECF}" type="datetimeFigureOut">
              <a:rPr lang="en-GB" smtClean="0"/>
              <a:t>22/03/2024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3E2308C-BDD2-4EC6-B7A7-F3AEA4107B42}" type="slidenum">
              <a:rPr lang="en-GB" smtClean="0"/>
              <a:t>‹#›</a:t>
            </a:fld>
            <a:endParaRPr lang="en-GB"/>
          </a:p>
        </p:txBody>
      </p:sp>
    </p:spTree>
    <p:extLst>
      <p:ext uri="{BB962C8B-B14F-4D97-AF65-F5344CB8AC3E}">
        <p14:creationId xmlns:p14="http://schemas.microsoft.com/office/powerpoint/2010/main" val="4700835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FEA7218-3642-4942-8138-6A461D3C7ECF}" type="datetimeFigureOut">
              <a:rPr lang="en-GB" smtClean="0"/>
              <a:t>22/03/2024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E2308C-BDD2-4EC6-B7A7-F3AEA4107B42}" type="slidenum">
              <a:rPr lang="en-GB" smtClean="0"/>
              <a:t>‹#›</a:t>
            </a:fld>
            <a:endParaRPr lang="en-GB"/>
          </a:p>
        </p:txBody>
      </p:sp>
    </p:spTree>
    <p:extLst>
      <p:ext uri="{BB962C8B-B14F-4D97-AF65-F5344CB8AC3E}">
        <p14:creationId xmlns:p14="http://schemas.microsoft.com/office/powerpoint/2010/main" val="15980843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FEA7218-3642-4942-8138-6A461D3C7ECF}" type="datetimeFigureOut">
              <a:rPr lang="en-GB" smtClean="0"/>
              <a:t>22/03/2024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E2308C-BDD2-4EC6-B7A7-F3AEA4107B42}" type="slidenum">
              <a:rPr lang="en-GB" smtClean="0"/>
              <a:t>‹#›</a:t>
            </a:fld>
            <a:endParaRPr lang="en-GB"/>
          </a:p>
        </p:txBody>
      </p:sp>
    </p:spTree>
    <p:extLst>
      <p:ext uri="{BB962C8B-B14F-4D97-AF65-F5344CB8AC3E}">
        <p14:creationId xmlns:p14="http://schemas.microsoft.com/office/powerpoint/2010/main" val="9771569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FFEA7218-3642-4942-8138-6A461D3C7ECF}" type="datetimeFigureOut">
              <a:rPr lang="en-GB" smtClean="0"/>
              <a:t>22/03/2024</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43E2308C-BDD2-4EC6-B7A7-F3AEA4107B42}" type="slidenum">
              <a:rPr lang="en-GB" smtClean="0"/>
              <a:t>‹#›</a:t>
            </a:fld>
            <a:endParaRPr lang="en-GB"/>
          </a:p>
        </p:txBody>
      </p:sp>
    </p:spTree>
    <p:extLst>
      <p:ext uri="{BB962C8B-B14F-4D97-AF65-F5344CB8AC3E}">
        <p14:creationId xmlns:p14="http://schemas.microsoft.com/office/powerpoint/2010/main" val="206875927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jpeg"/><Relationship Id="rId5" Type="http://schemas.openxmlformats.org/officeDocument/2006/relationships/image" Target="../media/image4.png"/><Relationship Id="rId10" Type="http://schemas.openxmlformats.org/officeDocument/2006/relationships/image" Target="../media/image9.jpe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1.png"/><Relationship Id="rId7"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3.pn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png"/><Relationship Id="rId4" Type="http://schemas.microsoft.com/office/2007/relationships/hdphoto" Target="../media/hdphoto1.wdp"/><Relationship Id="rId9"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049" name="Picture 16" descr="Landscape-formal-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2121" y="143773"/>
            <a:ext cx="1519783" cy="59945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p:cNvSpPr>
            <a:spLocks noChangeArrowheads="1"/>
          </p:cNvSpPr>
          <p:nvPr/>
        </p:nvSpPr>
        <p:spPr bwMode="auto">
          <a:xfrm>
            <a:off x="1821903" y="89558"/>
            <a:ext cx="4914417" cy="707886"/>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b="1" dirty="0">
                <a:latin typeface="Calibri" panose="020F0502020204030204" pitchFamily="34" charset="0"/>
                <a:cs typeface="Calibri" panose="020F0502020204030204" pitchFamily="34" charset="0"/>
              </a:rPr>
              <a:t>Pear Tree Community Junior School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strike="noStrike" cap="none" normalizeH="0" baseline="0" dirty="0">
                <a:ln>
                  <a:noFill/>
                </a:ln>
                <a:solidFill>
                  <a:schemeClr val="tx1"/>
                </a:solidFill>
                <a:latin typeface="Calibri" panose="020F0502020204030204" pitchFamily="34" charset="0"/>
                <a:cs typeface="Calibri" panose="020F0502020204030204" pitchFamily="34" charset="0"/>
              </a:rPr>
              <a:t>March 2024</a:t>
            </a:r>
            <a:endParaRPr kumimoji="0" lang="en-GB" altLang="en-US" sz="2000" b="0" i="0" strike="noStrike" cap="none" normalizeH="0" baseline="0" dirty="0">
              <a:ln>
                <a:noFill/>
              </a:ln>
              <a:solidFill>
                <a:schemeClr val="tx1"/>
              </a:solidFill>
              <a:latin typeface="Arial" panose="020B0604020202020204" pitchFamily="34" charset="0"/>
            </a:endParaRPr>
          </a:p>
        </p:txBody>
      </p:sp>
      <p:sp>
        <p:nvSpPr>
          <p:cNvPr id="3" name="Rectangle 2"/>
          <p:cNvSpPr/>
          <p:nvPr/>
        </p:nvSpPr>
        <p:spPr>
          <a:xfrm>
            <a:off x="114238" y="759443"/>
            <a:ext cx="6576058" cy="1767279"/>
          </a:xfrm>
          <a:prstGeom prst="rect">
            <a:avLst/>
          </a:prstGeom>
          <a:ln w="57150">
            <a:solidFill>
              <a:srgbClr val="0070C0"/>
            </a:solidFill>
          </a:ln>
        </p:spPr>
        <p:style>
          <a:lnRef idx="2">
            <a:schemeClr val="dk1"/>
          </a:lnRef>
          <a:fillRef idx="1">
            <a:schemeClr val="lt1"/>
          </a:fillRef>
          <a:effectRef idx="0">
            <a:schemeClr val="dk1"/>
          </a:effectRef>
          <a:fontRef idx="minor">
            <a:schemeClr val="dk1"/>
          </a:fontRef>
        </p:style>
        <p:txBody>
          <a:bodyPr wrap="square" lIns="91440" tIns="45720" rIns="91440" bIns="45720" anchor="t">
            <a:spAutoFit/>
          </a:bodyPr>
          <a:lstStyle/>
          <a:p>
            <a:pPr fontAlgn="base">
              <a:lnSpc>
                <a:spcPct val="107000"/>
              </a:lnSpc>
            </a:pPr>
            <a:r>
              <a:rPr lang="en-US" sz="1200" dirty="0">
                <a:solidFill>
                  <a:srgbClr val="000000"/>
                </a:solidFill>
                <a:latin typeface="Calibri"/>
                <a:ea typeface="Times New Roman" panose="02020603050405020304" pitchFamily="18" charset="0"/>
                <a:cs typeface="Calibri"/>
              </a:rPr>
              <a:t>Dear Parents / </a:t>
            </a:r>
            <a:r>
              <a:rPr lang="en-US" sz="1200" dirty="0" err="1" smtClean="0">
                <a:solidFill>
                  <a:srgbClr val="000000"/>
                </a:solidFill>
                <a:latin typeface="Calibri"/>
                <a:ea typeface="Times New Roman" panose="02020603050405020304" pitchFamily="18" charset="0"/>
                <a:cs typeface="Calibri"/>
              </a:rPr>
              <a:t>Carers</a:t>
            </a:r>
            <a:endParaRPr lang="en-US" sz="1300" dirty="0">
              <a:solidFill>
                <a:srgbClr val="000000"/>
              </a:solidFill>
              <a:latin typeface="Calibri"/>
              <a:ea typeface="Times New Roman" panose="02020603050405020304" pitchFamily="18" charset="0"/>
              <a:cs typeface="Calibri"/>
            </a:endParaRPr>
          </a:p>
          <a:p>
            <a:pPr algn="l" rtl="0" fontAlgn="base"/>
            <a:r>
              <a:rPr lang="en-GB" sz="1200" dirty="0">
                <a:solidFill>
                  <a:srgbClr val="000000"/>
                </a:solidFill>
                <a:latin typeface="Calibri" panose="020F0502020204030204" pitchFamily="34" charset="0"/>
              </a:rPr>
              <a:t>We have had another busy half term that has </a:t>
            </a:r>
            <a:r>
              <a:rPr lang="en-GB" sz="1200" dirty="0" smtClean="0">
                <a:solidFill>
                  <a:srgbClr val="000000"/>
                </a:solidFill>
                <a:latin typeface="Calibri" panose="020F0502020204030204" pitchFamily="34" charset="0"/>
              </a:rPr>
              <a:t>included </a:t>
            </a:r>
            <a:r>
              <a:rPr lang="en-GB" sz="1200" dirty="0">
                <a:solidFill>
                  <a:srgbClr val="000000"/>
                </a:solidFill>
                <a:latin typeface="Calibri" panose="020F0502020204030204" pitchFamily="34" charset="0"/>
              </a:rPr>
              <a:t>Parent Consultations, World Book Day, Science Week and lots of trips and different experiences. Once again, we have been impressed with how hard the children have been working and have enjoyed seeing the fantastic work they have been producing.</a:t>
            </a:r>
          </a:p>
          <a:p>
            <a:pPr algn="l" rtl="0" fontAlgn="base"/>
            <a:endParaRPr lang="en-GB" sz="1200" dirty="0">
              <a:solidFill>
                <a:srgbClr val="000000"/>
              </a:solidFill>
              <a:latin typeface="Calibri" panose="020F0502020204030204" pitchFamily="34" charset="0"/>
            </a:endParaRPr>
          </a:p>
          <a:p>
            <a:pPr algn="l" rtl="0" fontAlgn="base"/>
            <a:r>
              <a:rPr lang="en-GB" sz="1200" dirty="0">
                <a:solidFill>
                  <a:srgbClr val="000000"/>
                </a:solidFill>
                <a:latin typeface="Calibri" panose="020F0502020204030204" pitchFamily="34" charset="0"/>
                <a:ea typeface="Times New Roman" panose="02020603050405020304" pitchFamily="18" charset="0"/>
                <a:cs typeface="Calibri"/>
              </a:rPr>
              <a:t>We hope you have a wonderful Easter Break when it arrives and will see you back at school on Monday 15</a:t>
            </a:r>
            <a:r>
              <a:rPr lang="en-GB" sz="1200" baseline="30000" dirty="0">
                <a:solidFill>
                  <a:srgbClr val="000000"/>
                </a:solidFill>
                <a:latin typeface="Calibri" panose="020F0502020204030204" pitchFamily="34" charset="0"/>
                <a:ea typeface="Times New Roman" panose="02020603050405020304" pitchFamily="18" charset="0"/>
                <a:cs typeface="Calibri"/>
              </a:rPr>
              <a:t>th</a:t>
            </a:r>
            <a:r>
              <a:rPr lang="en-GB" sz="1200" dirty="0">
                <a:solidFill>
                  <a:srgbClr val="000000"/>
                </a:solidFill>
                <a:latin typeface="Calibri" panose="020F0502020204030204" pitchFamily="34" charset="0"/>
                <a:ea typeface="Times New Roman" panose="02020603050405020304" pitchFamily="18" charset="0"/>
                <a:cs typeface="Calibri"/>
              </a:rPr>
              <a:t> April.</a:t>
            </a:r>
          </a:p>
          <a:p>
            <a:pPr algn="l" rtl="0" fontAlgn="base"/>
            <a:r>
              <a:rPr lang="en-GB" sz="1200" dirty="0">
                <a:solidFill>
                  <a:srgbClr val="000000"/>
                </a:solidFill>
                <a:latin typeface="Calibri" panose="020F0502020204030204" pitchFamily="34" charset="0"/>
                <a:ea typeface="Times New Roman" panose="02020603050405020304" pitchFamily="18" charset="0"/>
                <a:cs typeface="Calibri"/>
              </a:rPr>
              <a:t>Best wishes, </a:t>
            </a:r>
          </a:p>
          <a:p>
            <a:r>
              <a:rPr lang="en-GB" sz="1200" dirty="0">
                <a:solidFill>
                  <a:srgbClr val="000000"/>
                </a:solidFill>
                <a:latin typeface="Calibri"/>
                <a:ea typeface="Times New Roman" panose="02020603050405020304" pitchFamily="18" charset="0"/>
                <a:cs typeface="Calibri"/>
              </a:rPr>
              <a:t>Miss Bounds and Mrs Badwal</a:t>
            </a:r>
            <a:endParaRPr lang="en-GB" dirty="0">
              <a:ea typeface="Calibri"/>
              <a:cs typeface="Calibri"/>
            </a:endParaRPr>
          </a:p>
        </p:txBody>
      </p:sp>
      <p:sp>
        <p:nvSpPr>
          <p:cNvPr id="11" name="Rectangle 10"/>
          <p:cNvSpPr/>
          <p:nvPr/>
        </p:nvSpPr>
        <p:spPr>
          <a:xfrm>
            <a:off x="108334" y="6666019"/>
            <a:ext cx="6614643" cy="738664"/>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wrap="square" lIns="91440" tIns="45720" rIns="91440" bIns="45720" anchor="t">
            <a:spAutoFit/>
          </a:bodyPr>
          <a:lstStyle/>
          <a:p>
            <a:r>
              <a:rPr lang="en-GB" sz="1400" b="1" u="sng"/>
              <a:t>Uniform</a:t>
            </a:r>
          </a:p>
          <a:p>
            <a:r>
              <a:rPr lang="en-GB" sz="1400" b="1"/>
              <a:t>It is important that your child has the correct uniform and PE kit for school. </a:t>
            </a:r>
          </a:p>
          <a:p>
            <a:r>
              <a:rPr lang="en-GB" sz="1400" b="1"/>
              <a:t>Our expectations are shown below.</a:t>
            </a:r>
          </a:p>
        </p:txBody>
      </p:sp>
      <p:sp>
        <p:nvSpPr>
          <p:cNvPr id="16" name="Rectangle 15"/>
          <p:cNvSpPr/>
          <p:nvPr/>
        </p:nvSpPr>
        <p:spPr>
          <a:xfrm>
            <a:off x="108334" y="2611762"/>
            <a:ext cx="6588870" cy="1754326"/>
          </a:xfrm>
          <a:prstGeom prst="rect">
            <a:avLst/>
          </a:prstGeom>
          <a:noFill/>
          <a:ln w="57150">
            <a:solidFill>
              <a:srgbClr val="FFC000"/>
            </a:solidFill>
          </a:ln>
        </p:spPr>
        <p:txBody>
          <a:bodyPr wrap="square" lIns="91440" tIns="45720" rIns="91440" bIns="45720" anchor="t">
            <a:spAutoFit/>
          </a:bodyPr>
          <a:lstStyle/>
          <a:p>
            <a:r>
              <a:rPr lang="en-GB" sz="1200" b="1" dirty="0"/>
              <a:t>Staffing Update</a:t>
            </a:r>
          </a:p>
          <a:p>
            <a:r>
              <a:rPr lang="en-GB" sz="1200" dirty="0"/>
              <a:t>This half term we </a:t>
            </a:r>
            <a:r>
              <a:rPr lang="en-GB" sz="1200" dirty="0" smtClean="0"/>
              <a:t>will be bidding goodbye </a:t>
            </a:r>
            <a:r>
              <a:rPr lang="en-GB" sz="1200" dirty="0"/>
              <a:t>to Mr </a:t>
            </a:r>
            <a:r>
              <a:rPr lang="en-GB" sz="1200" dirty="0" smtClean="0"/>
              <a:t>Hickey </a:t>
            </a:r>
            <a:r>
              <a:rPr lang="en-GB" sz="1200" dirty="0"/>
              <a:t>who will be taking on </a:t>
            </a:r>
            <a:r>
              <a:rPr lang="en-GB" sz="1200" dirty="0" smtClean="0"/>
              <a:t>the </a:t>
            </a:r>
            <a:r>
              <a:rPr lang="en-GB" sz="1200" dirty="0"/>
              <a:t>post of Headteacher at a school in Derbyshire. </a:t>
            </a:r>
            <a:r>
              <a:rPr lang="en-GB" sz="1200" dirty="0" smtClean="0"/>
              <a:t> Although we are sad to lose him, we are </a:t>
            </a:r>
            <a:r>
              <a:rPr lang="en-GB" sz="1200" dirty="0" smtClean="0"/>
              <a:t>excited for him and the next stage of his professional journey. I’m sure you’ll want to join us in </a:t>
            </a:r>
            <a:r>
              <a:rPr lang="en-GB" sz="1200" dirty="0" smtClean="0"/>
              <a:t>wishing </a:t>
            </a:r>
            <a:r>
              <a:rPr lang="en-GB" sz="1200" dirty="0"/>
              <a:t>him every success and thank him for his hard work and everything he has contributed to our Pear Tree Community. </a:t>
            </a:r>
            <a:r>
              <a:rPr lang="en-GB" sz="1200" dirty="0" smtClean="0"/>
              <a:t> </a:t>
            </a:r>
          </a:p>
          <a:p>
            <a:r>
              <a:rPr lang="en-GB" sz="1200" dirty="0" smtClean="0"/>
              <a:t>Mr </a:t>
            </a:r>
            <a:r>
              <a:rPr lang="en-GB" sz="1200" dirty="0"/>
              <a:t>Hickey’s ‘clap out’ will take place on Thursday 28</a:t>
            </a:r>
            <a:r>
              <a:rPr lang="en-GB" sz="1200" baseline="30000" dirty="0"/>
              <a:t>th</a:t>
            </a:r>
            <a:r>
              <a:rPr lang="en-GB" sz="1200" dirty="0"/>
              <a:t> </a:t>
            </a:r>
            <a:r>
              <a:rPr lang="en-GB" sz="1200" dirty="0" smtClean="0"/>
              <a:t>March, please join us at 3.15 if you wish to say your goodbyes.</a:t>
            </a:r>
            <a:endParaRPr lang="en-GB" sz="1200" b="1" dirty="0"/>
          </a:p>
          <a:p>
            <a:r>
              <a:rPr lang="en-GB" sz="1200" dirty="0"/>
              <a:t>We </a:t>
            </a:r>
            <a:r>
              <a:rPr lang="en-GB" sz="1200" dirty="0" smtClean="0"/>
              <a:t>also look </a:t>
            </a:r>
            <a:r>
              <a:rPr lang="en-GB" sz="1200" dirty="0"/>
              <a:t>forward to welcoming back our SENCO Mrs Dosanjh from her maternity leave after the Easter Break. </a:t>
            </a:r>
            <a:endParaRPr lang="en-GB" sz="1050" dirty="0"/>
          </a:p>
        </p:txBody>
      </p:sp>
      <p:sp>
        <p:nvSpPr>
          <p:cNvPr id="9" name="Rectangle 8"/>
          <p:cNvSpPr/>
          <p:nvPr/>
        </p:nvSpPr>
        <p:spPr>
          <a:xfrm>
            <a:off x="113959" y="7395194"/>
            <a:ext cx="3263592" cy="2462799"/>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lIns="91440" tIns="45720" rIns="91440" bIns="45720" rtlCol="0" anchor="ctr"/>
          <a:lstStyle/>
          <a:p>
            <a:pPr algn="ctr"/>
            <a:r>
              <a:rPr lang="en-GB" dirty="0">
                <a:solidFill>
                  <a:srgbClr val="000000"/>
                </a:solidFill>
              </a:rPr>
              <a:t>.</a:t>
            </a:r>
            <a:r>
              <a:rPr lang="en-GB" b="1" dirty="0"/>
              <a:t>Uniform</a:t>
            </a:r>
          </a:p>
          <a:p>
            <a:pPr algn="ctr"/>
            <a:r>
              <a:rPr lang="en-GB" i="1" dirty="0">
                <a:solidFill>
                  <a:schemeClr val="tx1"/>
                </a:solidFill>
              </a:rPr>
              <a:t>Look smart: Be the part</a:t>
            </a:r>
            <a:endParaRPr lang="en-GB" i="1" dirty="0">
              <a:solidFill>
                <a:schemeClr val="tx1"/>
              </a:solidFill>
              <a:ea typeface="Calibri"/>
              <a:cs typeface="Calibri"/>
            </a:endParaRPr>
          </a:p>
          <a:p>
            <a:pPr algn="ctr"/>
            <a:r>
              <a:rPr lang="en-GB" sz="1600" dirty="0">
                <a:solidFill>
                  <a:schemeClr val="bg1"/>
                </a:solidFill>
              </a:rPr>
              <a:t>Your child is expected to wear uniform everyday</a:t>
            </a:r>
            <a:endParaRPr lang="en-GB" sz="1600" dirty="0">
              <a:solidFill>
                <a:schemeClr val="bg1"/>
              </a:solidFill>
              <a:ea typeface="Calibri"/>
              <a:cs typeface="Calibri"/>
            </a:endParaRPr>
          </a:p>
          <a:p>
            <a:pPr algn="ctr"/>
            <a:r>
              <a:rPr lang="en-GB" sz="1600" dirty="0">
                <a:solidFill>
                  <a:schemeClr val="bg1"/>
                </a:solidFill>
              </a:rPr>
              <a:t>Wearing uniform will give you a sense of belonging and pride</a:t>
            </a:r>
            <a:endParaRPr lang="en-GB" sz="1600" dirty="0">
              <a:solidFill>
                <a:schemeClr val="bg1"/>
              </a:solidFill>
              <a:ea typeface="Calibri"/>
              <a:cs typeface="Calibri"/>
            </a:endParaRPr>
          </a:p>
          <a:p>
            <a:pPr algn="ctr"/>
            <a:endParaRPr lang="en-GB" dirty="0">
              <a:solidFill>
                <a:schemeClr val="bg1"/>
              </a:solidFill>
              <a:cs typeface="Calibri" panose="020F0502020204030204"/>
            </a:endParaRPr>
          </a:p>
          <a:p>
            <a:pPr algn="ctr"/>
            <a:endParaRPr lang="en-GB" b="1" dirty="0"/>
          </a:p>
        </p:txBody>
      </p:sp>
      <p:pic>
        <p:nvPicPr>
          <p:cNvPr id="10" name="Picture 7" descr="A person wearing a suit and tie&#10;&#10;Description automatically generated">
            <a:extLst>
              <a:ext uri="{FF2B5EF4-FFF2-40B4-BE49-F238E27FC236}">
                <a16:creationId xmlns:a16="http://schemas.microsoft.com/office/drawing/2014/main" id="{DFB7AEA9-9376-49FB-9982-9E1505D7F14E}"/>
              </a:ext>
            </a:extLst>
          </p:cNvPr>
          <p:cNvPicPr>
            <a:picLocks noChangeAspect="1"/>
          </p:cNvPicPr>
          <p:nvPr/>
        </p:nvPicPr>
        <p:blipFill>
          <a:blip r:embed="rId3"/>
          <a:stretch>
            <a:fillRect/>
          </a:stretch>
        </p:blipFill>
        <p:spPr>
          <a:xfrm>
            <a:off x="1893323" y="9121046"/>
            <a:ext cx="721433" cy="641002"/>
          </a:xfrm>
          <a:prstGeom prst="rect">
            <a:avLst/>
          </a:prstGeom>
        </p:spPr>
      </p:pic>
      <p:pic>
        <p:nvPicPr>
          <p:cNvPr id="12" name="Picture 9" descr="A close up of a logo&#10;&#10;Description automatically generated">
            <a:extLst>
              <a:ext uri="{FF2B5EF4-FFF2-40B4-BE49-F238E27FC236}">
                <a16:creationId xmlns:a16="http://schemas.microsoft.com/office/drawing/2014/main" id="{71B342CE-C79B-465C-B1A0-5A60FFDACCE7}"/>
              </a:ext>
            </a:extLst>
          </p:cNvPr>
          <p:cNvPicPr>
            <a:picLocks noChangeAspect="1"/>
          </p:cNvPicPr>
          <p:nvPr/>
        </p:nvPicPr>
        <p:blipFill>
          <a:blip r:embed="rId4"/>
          <a:stretch>
            <a:fillRect/>
          </a:stretch>
        </p:blipFill>
        <p:spPr>
          <a:xfrm>
            <a:off x="1151649" y="9111954"/>
            <a:ext cx="635764" cy="650094"/>
          </a:xfrm>
          <a:prstGeom prst="rect">
            <a:avLst/>
          </a:prstGeom>
        </p:spPr>
      </p:pic>
      <p:pic>
        <p:nvPicPr>
          <p:cNvPr id="14" name="Picture 12" descr="A picture containing clothing, person&#10;&#10;Description automatically generated">
            <a:extLst>
              <a:ext uri="{FF2B5EF4-FFF2-40B4-BE49-F238E27FC236}">
                <a16:creationId xmlns:a16="http://schemas.microsoft.com/office/drawing/2014/main" id="{653AD1ED-0E8C-46CF-B87A-8069F06464B8}"/>
              </a:ext>
            </a:extLst>
          </p:cNvPr>
          <p:cNvPicPr>
            <a:picLocks noChangeAspect="1"/>
          </p:cNvPicPr>
          <p:nvPr/>
        </p:nvPicPr>
        <p:blipFill>
          <a:blip r:embed="rId5"/>
          <a:stretch>
            <a:fillRect/>
          </a:stretch>
        </p:blipFill>
        <p:spPr>
          <a:xfrm rot="10800000">
            <a:off x="189931" y="9121046"/>
            <a:ext cx="865630" cy="644033"/>
          </a:xfrm>
          <a:prstGeom prst="rect">
            <a:avLst/>
          </a:prstGeom>
        </p:spPr>
      </p:pic>
      <p:pic>
        <p:nvPicPr>
          <p:cNvPr id="15" name="Picture 15" descr="A pair of shoes&#10;&#10;Description automatically generated">
            <a:extLst>
              <a:ext uri="{FF2B5EF4-FFF2-40B4-BE49-F238E27FC236}">
                <a16:creationId xmlns:a16="http://schemas.microsoft.com/office/drawing/2014/main" id="{1DA6EB99-8E4F-439A-AA68-4CDE9334E236}"/>
              </a:ext>
            </a:extLst>
          </p:cNvPr>
          <p:cNvPicPr>
            <a:picLocks noChangeAspect="1"/>
          </p:cNvPicPr>
          <p:nvPr/>
        </p:nvPicPr>
        <p:blipFill>
          <a:blip r:embed="rId6"/>
          <a:stretch>
            <a:fillRect/>
          </a:stretch>
        </p:blipFill>
        <p:spPr>
          <a:xfrm>
            <a:off x="2720666" y="9100642"/>
            <a:ext cx="607597" cy="661406"/>
          </a:xfrm>
          <a:prstGeom prst="rect">
            <a:avLst/>
          </a:prstGeom>
        </p:spPr>
      </p:pic>
      <p:sp>
        <p:nvSpPr>
          <p:cNvPr id="17" name="Rectangle 16"/>
          <p:cNvSpPr/>
          <p:nvPr/>
        </p:nvSpPr>
        <p:spPr>
          <a:xfrm>
            <a:off x="3433612" y="7395195"/>
            <a:ext cx="3263592" cy="2446848"/>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b="1">
                <a:solidFill>
                  <a:schemeClr val="bg1"/>
                </a:solidFill>
              </a:rPr>
              <a:t>PE Kit</a:t>
            </a:r>
          </a:p>
          <a:p>
            <a:pPr algn="ctr"/>
            <a:r>
              <a:rPr lang="en-GB">
                <a:solidFill>
                  <a:schemeClr val="tx1"/>
                </a:solidFill>
              </a:rPr>
              <a:t>Get fit and wear your kit!</a:t>
            </a:r>
          </a:p>
          <a:p>
            <a:pPr algn="ctr"/>
            <a:r>
              <a:rPr lang="en-GB">
                <a:solidFill>
                  <a:schemeClr val="bg1"/>
                </a:solidFill>
              </a:rPr>
              <a:t>Your child should wear school PE kit on their PE days. This should be blue, white and black!</a:t>
            </a:r>
          </a:p>
          <a:p>
            <a:pPr algn="ctr"/>
            <a:endParaRPr lang="en-GB">
              <a:solidFill>
                <a:schemeClr val="bg1"/>
              </a:solidFill>
            </a:endParaRPr>
          </a:p>
          <a:p>
            <a:pPr algn="ctr"/>
            <a:endParaRPr lang="en-GB">
              <a:solidFill>
                <a:schemeClr val="bg1"/>
              </a:solidFill>
              <a:cs typeface="Calibri" panose="020F0502020204030204"/>
            </a:endParaRPr>
          </a:p>
          <a:p>
            <a:pPr algn="ctr"/>
            <a:endParaRPr lang="en-GB" b="1"/>
          </a:p>
        </p:txBody>
      </p:sp>
      <p:pic>
        <p:nvPicPr>
          <p:cNvPr id="18" name="Picture 12" descr="A picture containing clothing, person&#10;&#10;Description automatically generated">
            <a:extLst>
              <a:ext uri="{FF2B5EF4-FFF2-40B4-BE49-F238E27FC236}">
                <a16:creationId xmlns:a16="http://schemas.microsoft.com/office/drawing/2014/main" id="{653AD1ED-0E8C-46CF-B87A-8069F06464B8}"/>
              </a:ext>
            </a:extLst>
          </p:cNvPr>
          <p:cNvPicPr>
            <a:picLocks noChangeAspect="1"/>
          </p:cNvPicPr>
          <p:nvPr/>
        </p:nvPicPr>
        <p:blipFill>
          <a:blip r:embed="rId5"/>
          <a:stretch>
            <a:fillRect/>
          </a:stretch>
        </p:blipFill>
        <p:spPr>
          <a:xfrm rot="10800000">
            <a:off x="3549611" y="9094017"/>
            <a:ext cx="865630" cy="644033"/>
          </a:xfrm>
          <a:prstGeom prst="rect">
            <a:avLst/>
          </a:prstGeom>
        </p:spPr>
      </p:pic>
      <p:pic>
        <p:nvPicPr>
          <p:cNvPr id="2050" name="Picture 2" descr="Shirt Icon Vector Sign And Symbol Isolated On White Background Shirt Logo  Concept Stock Illustration - Download Image Now - iStock"/>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519310" y="9090032"/>
            <a:ext cx="648018" cy="64801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Black Jogging Bottoms – Lads &amp;amp; Lasses"/>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296853" y="9090032"/>
            <a:ext cx="643196" cy="643196"/>
          </a:xfrm>
          <a:prstGeom prst="rect">
            <a:avLst/>
          </a:prstGeom>
          <a:noFill/>
          <a:extLst>
            <a:ext uri="{909E8E84-426E-40DD-AFC4-6F175D3DCCD1}">
              <a14:hiddenFill xmlns:a14="http://schemas.microsoft.com/office/drawing/2010/main">
                <a:solidFill>
                  <a:srgbClr val="FFFFFF"/>
                </a:solidFill>
              </a14:hiddenFill>
            </a:ext>
          </a:extLst>
        </p:spPr>
      </p:pic>
      <p:grpSp>
        <p:nvGrpSpPr>
          <p:cNvPr id="6" name="Group 5"/>
          <p:cNvGrpSpPr/>
          <p:nvPr/>
        </p:nvGrpSpPr>
        <p:grpSpPr>
          <a:xfrm>
            <a:off x="6036137" y="9041996"/>
            <a:ext cx="691232" cy="691232"/>
            <a:chOff x="5785423" y="9041996"/>
            <a:chExt cx="691232" cy="691232"/>
          </a:xfrm>
        </p:grpSpPr>
        <p:sp>
          <p:nvSpPr>
            <p:cNvPr id="2" name="Rectangle 1"/>
            <p:cNvSpPr/>
            <p:nvPr/>
          </p:nvSpPr>
          <p:spPr>
            <a:xfrm>
              <a:off x="5795182" y="9090032"/>
              <a:ext cx="644400" cy="64319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4" name="Picture 6" descr="Trainers Icons - Download Free Vector Icons | Noun Project"/>
            <p:cNvPicPr>
              <a:picLocks noChangeAspect="1" noChangeArrowheads="1"/>
            </p:cNvPicPr>
            <p:nvPr/>
          </p:nvPicPr>
          <p:blipFill>
            <a:blip r:embed="rId9" cstate="print">
              <a:grayscl/>
              <a:extLst>
                <a:ext uri="{28A0092B-C50C-407E-A947-70E740481C1C}">
                  <a14:useLocalDpi xmlns:a14="http://schemas.microsoft.com/office/drawing/2010/main" val="0"/>
                </a:ext>
              </a:extLst>
            </a:blip>
            <a:srcRect/>
            <a:stretch>
              <a:fillRect/>
            </a:stretch>
          </p:blipFill>
          <p:spPr bwMode="auto">
            <a:xfrm>
              <a:off x="5785423" y="9041996"/>
              <a:ext cx="691232" cy="691232"/>
            </a:xfrm>
            <a:prstGeom prst="rect">
              <a:avLst/>
            </a:prstGeom>
            <a:noFill/>
            <a:extLst>
              <a:ext uri="{909E8E84-426E-40DD-AFC4-6F175D3DCCD1}">
                <a14:hiddenFill xmlns:a14="http://schemas.microsoft.com/office/drawing/2010/main">
                  <a:solidFill>
                    <a:srgbClr val="FFFFFF"/>
                  </a:solidFill>
                </a14:hiddenFill>
              </a:ext>
            </a:extLst>
          </p:spPr>
        </p:pic>
      </p:grpSp>
      <p:sp>
        <p:nvSpPr>
          <p:cNvPr id="22" name="Rectangle 21"/>
          <p:cNvSpPr/>
          <p:nvPr/>
        </p:nvSpPr>
        <p:spPr>
          <a:xfrm>
            <a:off x="111662" y="5176587"/>
            <a:ext cx="6607986" cy="1200329"/>
          </a:xfrm>
          <a:prstGeom prst="rect">
            <a:avLst/>
          </a:prstGeom>
          <a:noFill/>
          <a:ln w="57150">
            <a:solidFill>
              <a:srgbClr val="00B050"/>
            </a:solidFill>
          </a:ln>
        </p:spPr>
        <p:txBody>
          <a:bodyPr wrap="square" lIns="91440" tIns="45720" rIns="91440" bIns="45720" anchor="t">
            <a:spAutoFit/>
          </a:bodyPr>
          <a:lstStyle/>
          <a:p>
            <a:endParaRPr lang="en-US" sz="1200" b="1" dirty="0">
              <a:latin typeface="Calibri"/>
              <a:cs typeface="Calibri"/>
            </a:endParaRPr>
          </a:p>
          <a:p>
            <a:endParaRPr lang="en-GB" sz="1200" b="1" dirty="0">
              <a:latin typeface="Calibri"/>
              <a:cs typeface="Calibri"/>
            </a:endParaRPr>
          </a:p>
          <a:p>
            <a:endParaRPr lang="en-GB" sz="1200" b="1" dirty="0">
              <a:latin typeface="Calibri"/>
              <a:cs typeface="Calibri"/>
            </a:endParaRPr>
          </a:p>
          <a:p>
            <a:endParaRPr lang="en-GB" sz="1200" b="1" dirty="0">
              <a:latin typeface="Calibri"/>
              <a:cs typeface="Calibri"/>
            </a:endParaRPr>
          </a:p>
          <a:p>
            <a:endParaRPr lang="en-GB" sz="1200" b="1" dirty="0">
              <a:latin typeface="Calibri"/>
              <a:cs typeface="Calibri"/>
            </a:endParaRPr>
          </a:p>
          <a:p>
            <a:endParaRPr lang="en-GB" sz="1200" b="1" dirty="0">
              <a:latin typeface="Calibri"/>
              <a:cs typeface="Calibri"/>
            </a:endParaRPr>
          </a:p>
        </p:txBody>
      </p:sp>
      <p:pic>
        <p:nvPicPr>
          <p:cNvPr id="8" name="Picture 7" descr="A person with long hair smiling&#10;&#10;Description automatically generated">
            <a:extLst>
              <a:ext uri="{FF2B5EF4-FFF2-40B4-BE49-F238E27FC236}">
                <a16:creationId xmlns:a16="http://schemas.microsoft.com/office/drawing/2014/main" id="{D47E655D-FF51-3E4F-E7B4-EDC933EE30FC}"/>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rot="5400000">
            <a:off x="5552561" y="1939394"/>
            <a:ext cx="519048" cy="520514"/>
          </a:xfrm>
          <a:prstGeom prst="rect">
            <a:avLst/>
          </a:prstGeom>
        </p:spPr>
      </p:pic>
      <p:pic>
        <p:nvPicPr>
          <p:cNvPr id="7" name="Picture 2">
            <a:extLst>
              <a:ext uri="{FF2B5EF4-FFF2-40B4-BE49-F238E27FC236}">
                <a16:creationId xmlns:a16="http://schemas.microsoft.com/office/drawing/2014/main" id="{116BE33A-3BDB-34C6-C422-673280086605}"/>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788770" y="1952521"/>
            <a:ext cx="508083" cy="506652"/>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B67B716F-2B6B-63CD-5A3A-C62E16CBB581}"/>
              </a:ext>
            </a:extLst>
          </p:cNvPr>
          <p:cNvSpPr txBox="1"/>
          <p:nvPr/>
        </p:nvSpPr>
        <p:spPr>
          <a:xfrm>
            <a:off x="108334" y="4948165"/>
            <a:ext cx="6749666" cy="7478970"/>
          </a:xfrm>
          <a:prstGeom prst="rect">
            <a:avLst/>
          </a:prstGeom>
          <a:noFill/>
        </p:spPr>
        <p:txBody>
          <a:bodyPr wrap="square" lIns="91440" tIns="45720" rIns="91440" bIns="45720" anchor="t">
            <a:spAutoFit/>
          </a:bodyPr>
          <a:lstStyle/>
          <a:p>
            <a:endParaRPr lang="en-GB" sz="1200" b="1" dirty="0"/>
          </a:p>
          <a:p>
            <a:r>
              <a:rPr lang="en-GB" sz="1200" b="1" dirty="0" smtClean="0"/>
              <a:t>Attendance </a:t>
            </a:r>
            <a:r>
              <a:rPr lang="en-GB" sz="1200" b="1" dirty="0"/>
              <a:t>Update</a:t>
            </a:r>
            <a:endParaRPr lang="en-GB" sz="1200" b="1" dirty="0">
              <a:cs typeface="Calibri"/>
            </a:endParaRPr>
          </a:p>
          <a:p>
            <a:r>
              <a:rPr lang="en-GB" sz="1200" dirty="0">
                <a:cs typeface="Calibri"/>
              </a:rPr>
              <a:t>Thank you all for your support in working to improve attendance at Pear Tree Community School. It has been a privilege to work with you all and I have taken so much away from all the interactions I have had with you! I would like to take this opportunity to note that Mrs. Burdis will continue to work tirelessly to help support you in the Summer Term, this includes holding parent forums and refining the attendance initiatives to make sure we get it right. Watch this space for further details.</a:t>
            </a:r>
            <a:endParaRPr lang="en-GB" sz="1200" dirty="0"/>
          </a:p>
          <a:p>
            <a:endParaRPr lang="en-GB" sz="1200" b="1" dirty="0"/>
          </a:p>
          <a:p>
            <a:endParaRPr lang="en-GB" sz="1200" b="1" dirty="0"/>
          </a:p>
          <a:p>
            <a:endParaRPr lang="en-GB" sz="1200" b="1" dirty="0"/>
          </a:p>
          <a:p>
            <a:endParaRPr lang="en-GB" sz="1200" b="1" dirty="0"/>
          </a:p>
          <a:p>
            <a:endParaRPr lang="en-GB" sz="1200" b="1" dirty="0"/>
          </a:p>
          <a:p>
            <a:endParaRPr lang="en-GB" sz="1200" b="1" dirty="0"/>
          </a:p>
          <a:p>
            <a:endParaRPr lang="en-GB" sz="1200" b="1" dirty="0"/>
          </a:p>
          <a:p>
            <a:endParaRPr lang="en-GB" sz="1200" b="1" dirty="0"/>
          </a:p>
          <a:p>
            <a:endParaRPr lang="en-GB" sz="1200" b="1" dirty="0"/>
          </a:p>
          <a:p>
            <a:endParaRPr lang="en-GB" sz="1200" b="1" dirty="0"/>
          </a:p>
          <a:p>
            <a:endParaRPr lang="en-GB" sz="1200" b="1" dirty="0"/>
          </a:p>
          <a:p>
            <a:endParaRPr lang="en-GB" sz="1200" b="1" dirty="0"/>
          </a:p>
          <a:p>
            <a:endParaRPr lang="en-GB" sz="1200" b="1" dirty="0"/>
          </a:p>
          <a:p>
            <a:endParaRPr lang="en-GB" sz="1200" b="1" dirty="0"/>
          </a:p>
          <a:p>
            <a:endParaRPr lang="en-GB" sz="1200" b="1" dirty="0"/>
          </a:p>
          <a:p>
            <a:endParaRPr lang="en-GB" sz="1200" b="1" dirty="0"/>
          </a:p>
          <a:p>
            <a:endParaRPr lang="en-GB" sz="1200" b="1" dirty="0"/>
          </a:p>
          <a:p>
            <a:endParaRPr lang="en-GB" sz="1200" b="1" dirty="0"/>
          </a:p>
          <a:p>
            <a:endParaRPr lang="en-GB" sz="1200" b="1" dirty="0"/>
          </a:p>
          <a:p>
            <a:endParaRPr lang="en-GB" sz="1200" b="1" dirty="0"/>
          </a:p>
          <a:p>
            <a:endParaRPr lang="en-GB" sz="1200" b="1" dirty="0"/>
          </a:p>
          <a:p>
            <a:endParaRPr lang="en-GB" sz="1200" b="1" dirty="0"/>
          </a:p>
          <a:p>
            <a:endParaRPr lang="en-GB" sz="1200" b="1" dirty="0"/>
          </a:p>
          <a:p>
            <a:endParaRPr lang="en-GB" sz="1200" b="1" dirty="0"/>
          </a:p>
          <a:p>
            <a:endParaRPr lang="en-GB" sz="1200" b="1" dirty="0"/>
          </a:p>
          <a:p>
            <a:endParaRPr lang="en-GB" sz="1200" b="1" dirty="0"/>
          </a:p>
          <a:p>
            <a:endParaRPr lang="en-GB" sz="1200" b="1" dirty="0"/>
          </a:p>
          <a:p>
            <a:endParaRPr lang="en-GB" sz="1200" b="1" dirty="0"/>
          </a:p>
          <a:p>
            <a:endParaRPr lang="en-GB" sz="1200" b="1" dirty="0"/>
          </a:p>
          <a:p>
            <a:endParaRPr lang="en-GB" sz="1200" b="1" dirty="0"/>
          </a:p>
          <a:p>
            <a:endParaRPr lang="en-GB" sz="1200" b="1" dirty="0"/>
          </a:p>
          <a:p>
            <a:endParaRPr lang="en-GB" sz="1200" b="1" dirty="0"/>
          </a:p>
          <a:p>
            <a:endParaRPr lang="en-GB" sz="1200" dirty="0"/>
          </a:p>
        </p:txBody>
      </p:sp>
      <p:sp>
        <p:nvSpPr>
          <p:cNvPr id="13" name="TextBox 12"/>
          <p:cNvSpPr txBox="1"/>
          <p:nvPr/>
        </p:nvSpPr>
        <p:spPr>
          <a:xfrm>
            <a:off x="110699" y="4451128"/>
            <a:ext cx="6608949" cy="646331"/>
          </a:xfrm>
          <a:prstGeom prst="rect">
            <a:avLst/>
          </a:prstGeom>
          <a:noFill/>
          <a:ln w="57150">
            <a:solidFill>
              <a:srgbClr val="7030A0"/>
            </a:solidFill>
          </a:ln>
        </p:spPr>
        <p:txBody>
          <a:bodyPr wrap="square" rtlCol="0">
            <a:spAutoFit/>
          </a:bodyPr>
          <a:lstStyle/>
          <a:p>
            <a:r>
              <a:rPr lang="en-GB" sz="1200" b="1" dirty="0" smtClean="0"/>
              <a:t>Red Nose Day</a:t>
            </a:r>
          </a:p>
          <a:p>
            <a:r>
              <a:rPr lang="en-GB" sz="1200" dirty="0" smtClean="0"/>
              <a:t>Thank you very much for your support in raising an incredible £223.16 for Red Nose Day! Non uniform and donut days are always exciting, much more so if we can help people less fortunate than we are. </a:t>
            </a:r>
            <a:endParaRPr lang="en-GB" sz="1200" dirty="0"/>
          </a:p>
        </p:txBody>
      </p:sp>
      <p:sp>
        <p:nvSpPr>
          <p:cNvPr id="26" name="Rectangle 25"/>
          <p:cNvSpPr/>
          <p:nvPr/>
        </p:nvSpPr>
        <p:spPr>
          <a:xfrm>
            <a:off x="106437" y="6424952"/>
            <a:ext cx="6629883" cy="954107"/>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wrap="square" lIns="91440" tIns="45720" rIns="91440" bIns="45720" anchor="t">
            <a:spAutoFit/>
          </a:bodyPr>
          <a:lstStyle/>
          <a:p>
            <a:r>
              <a:rPr lang="en-GB" sz="1400" b="1" u="sng" dirty="0"/>
              <a:t>Uniform</a:t>
            </a:r>
          </a:p>
          <a:p>
            <a:r>
              <a:rPr lang="en-GB" sz="1400" b="1" dirty="0"/>
              <a:t>It is important that your child has the correct uniform and PE kit for school. </a:t>
            </a:r>
          </a:p>
          <a:p>
            <a:r>
              <a:rPr lang="en-GB" sz="1400" b="1" dirty="0"/>
              <a:t>Our expectations are shown below</a:t>
            </a:r>
            <a:r>
              <a:rPr lang="en-GB" sz="1400" b="1" dirty="0" smtClean="0"/>
              <a:t>. Activities may be withdrawn if children are wearing incorrect footwear</a:t>
            </a:r>
            <a:endParaRPr lang="en-GB" sz="1400" b="1" dirty="0"/>
          </a:p>
        </p:txBody>
      </p:sp>
    </p:spTree>
    <p:extLst>
      <p:ext uri="{BB962C8B-B14F-4D97-AF65-F5344CB8AC3E}">
        <p14:creationId xmlns:p14="http://schemas.microsoft.com/office/powerpoint/2010/main" val="35235297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Calendar icon png Calendar icon png free vector clipart icon free Download"/>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0000" b="90000" l="10000" r="90000">
                        <a14:foregroundMark x1="35625" y1="25375" x2="35625" y2="25375"/>
                        <a14:foregroundMark x1="46125" y1="47500" x2="46125" y2="47500"/>
                        <a14:foregroundMark x1="53875" y1="47125" x2="53875" y2="47125"/>
                        <a14:foregroundMark x1="63250" y1="47500" x2="63250" y2="47500"/>
                        <a14:foregroundMark x1="63750" y1="57750" x2="63750" y2="57750"/>
                        <a14:foregroundMark x1="54625" y1="57750" x2="54625" y2="57750"/>
                        <a14:foregroundMark x1="44750" y1="58000" x2="44750" y2="58000"/>
                        <a14:foregroundMark x1="44750" y1="58000" x2="44750" y2="58000"/>
                        <a14:foregroundMark x1="38500" y1="57500" x2="38500" y2="57500"/>
                        <a14:foregroundMark x1="35500" y1="65375" x2="35500" y2="65375"/>
                        <a14:foregroundMark x1="47250" y1="67125" x2="47250" y2="67125"/>
                        <a14:foregroundMark x1="55000" y1="66625" x2="55000" y2="66625"/>
                      </a14:backgroundRemoval>
                    </a14:imgEffect>
                  </a14:imgLayer>
                </a14:imgProps>
              </a:ext>
              <a:ext uri="{28A0092B-C50C-407E-A947-70E740481C1C}">
                <a14:useLocalDpi xmlns:a14="http://schemas.microsoft.com/office/drawing/2010/main" val="0"/>
              </a:ext>
            </a:extLst>
          </a:blip>
          <a:srcRect/>
          <a:stretch>
            <a:fillRect/>
          </a:stretch>
        </p:blipFill>
        <p:spPr bwMode="auto">
          <a:xfrm>
            <a:off x="5938209" y="5369130"/>
            <a:ext cx="725704" cy="725641"/>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3500670" y="5500512"/>
            <a:ext cx="3153285" cy="4242315"/>
          </a:xfrm>
          <a:prstGeom prst="rect">
            <a:avLst/>
          </a:prstGeom>
          <a:ln w="57150">
            <a:solidFill>
              <a:srgbClr val="0070C0"/>
            </a:solidFill>
          </a:ln>
        </p:spPr>
        <p:txBody>
          <a:bodyPr wrap="square" lIns="91440" tIns="45720" rIns="91440" bIns="45720" anchor="t">
            <a:spAutoFit/>
          </a:bodyPr>
          <a:lstStyle/>
          <a:p>
            <a:pPr algn="ctr" fontAlgn="base">
              <a:lnSpc>
                <a:spcPct val="107000"/>
              </a:lnSpc>
            </a:pPr>
            <a:r>
              <a:rPr lang="en-GB" sz="1200" b="1" u="sng" dirty="0">
                <a:solidFill>
                  <a:srgbClr val="000000"/>
                </a:solidFill>
                <a:latin typeface="Calibri"/>
                <a:ea typeface="Times New Roman" panose="02020603050405020304" pitchFamily="18" charset="0"/>
                <a:cs typeface="Calibri"/>
              </a:rPr>
              <a:t>Dates for the Future</a:t>
            </a:r>
          </a:p>
          <a:p>
            <a:pPr fontAlgn="base">
              <a:lnSpc>
                <a:spcPct val="107000"/>
              </a:lnSpc>
            </a:pPr>
            <a:endParaRPr lang="en-GB" sz="1200"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a:p>
            <a:pPr fontAlgn="base">
              <a:lnSpc>
                <a:spcPct val="107000"/>
              </a:lnSpc>
            </a:pPr>
            <a:endParaRPr lang="en-GB" sz="1200"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a:p>
            <a:pPr fontAlgn="base">
              <a:lnSpc>
                <a:spcPct val="107000"/>
              </a:lnSpc>
            </a:pPr>
            <a:r>
              <a:rPr lang="en-GB" sz="1200" dirty="0">
                <a:solidFill>
                  <a:srgbClr val="000000"/>
                </a:solidFill>
                <a:latin typeface="Calibri"/>
                <a:ea typeface="Times New Roman" panose="02020603050405020304" pitchFamily="18" charset="0"/>
                <a:cs typeface="Calibri"/>
              </a:rPr>
              <a:t>15.04.24       Start of Summer Term </a:t>
            </a:r>
            <a:r>
              <a:rPr lang="en-GB" sz="1200" dirty="0" smtClean="0">
                <a:solidFill>
                  <a:srgbClr val="000000"/>
                </a:solidFill>
                <a:latin typeface="Calibri"/>
                <a:ea typeface="Times New Roman" panose="02020603050405020304" pitchFamily="18" charset="0"/>
                <a:cs typeface="Calibri"/>
              </a:rPr>
              <a:t>1</a:t>
            </a:r>
          </a:p>
          <a:p>
            <a:pPr fontAlgn="base">
              <a:lnSpc>
                <a:spcPct val="107000"/>
              </a:lnSpc>
            </a:pPr>
            <a:endParaRPr lang="en-GB" sz="1200" dirty="0" smtClean="0">
              <a:solidFill>
                <a:srgbClr val="000000"/>
              </a:solidFill>
              <a:ea typeface="Times New Roman" panose="02020603050405020304" pitchFamily="18" charset="0"/>
              <a:cs typeface="Calibri"/>
            </a:endParaRPr>
          </a:p>
          <a:p>
            <a:pPr fontAlgn="base">
              <a:lnSpc>
                <a:spcPct val="107000"/>
              </a:lnSpc>
            </a:pPr>
            <a:r>
              <a:rPr lang="en-GB" sz="1200" dirty="0" smtClean="0">
                <a:solidFill>
                  <a:srgbClr val="000000"/>
                </a:solidFill>
                <a:ea typeface="Times New Roman" panose="02020603050405020304" pitchFamily="18" charset="0"/>
                <a:cs typeface="Calibri"/>
              </a:rPr>
              <a:t>06 </a:t>
            </a:r>
            <a:r>
              <a:rPr lang="en-GB" sz="1200" dirty="0">
                <a:solidFill>
                  <a:srgbClr val="000000"/>
                </a:solidFill>
                <a:ea typeface="Times New Roman" panose="02020603050405020304" pitchFamily="18" charset="0"/>
                <a:cs typeface="Calibri"/>
              </a:rPr>
              <a:t>05.24       Bank Holiday – School Closed</a:t>
            </a:r>
          </a:p>
          <a:p>
            <a:pPr fontAlgn="base">
              <a:lnSpc>
                <a:spcPct val="107000"/>
              </a:lnSpc>
            </a:pPr>
            <a:endParaRPr lang="en-GB" sz="1200" dirty="0">
              <a:solidFill>
                <a:srgbClr val="000000"/>
              </a:solidFill>
              <a:latin typeface="Calibri"/>
              <a:ea typeface="Times New Roman" panose="02020603050405020304" pitchFamily="18" charset="0"/>
              <a:cs typeface="Calibri"/>
            </a:endParaRPr>
          </a:p>
          <a:p>
            <a:pPr fontAlgn="base">
              <a:lnSpc>
                <a:spcPct val="107000"/>
              </a:lnSpc>
            </a:pPr>
            <a:r>
              <a:rPr lang="en-GB" sz="1200" dirty="0">
                <a:solidFill>
                  <a:srgbClr val="000000"/>
                </a:solidFill>
                <a:latin typeface="Calibri"/>
                <a:ea typeface="Times New Roman" panose="02020603050405020304" pitchFamily="18" charset="0"/>
                <a:cs typeface="Calibri"/>
              </a:rPr>
              <a:t>24.05.24       End of Summer Term 1 for pupils</a:t>
            </a:r>
          </a:p>
          <a:p>
            <a:pPr>
              <a:lnSpc>
                <a:spcPct val="107000"/>
              </a:lnSpc>
            </a:pPr>
            <a:endParaRPr lang="en-GB" sz="1200" dirty="0">
              <a:solidFill>
                <a:srgbClr val="000000"/>
              </a:solidFill>
              <a:latin typeface="Calibri"/>
              <a:ea typeface="Times New Roman" panose="02020603050405020304" pitchFamily="18" charset="0"/>
              <a:cs typeface="Calibri"/>
            </a:endParaRPr>
          </a:p>
          <a:p>
            <a:pPr>
              <a:lnSpc>
                <a:spcPct val="107000"/>
              </a:lnSpc>
            </a:pPr>
            <a:r>
              <a:rPr lang="en-GB" sz="1200" dirty="0" smtClean="0">
                <a:solidFill>
                  <a:srgbClr val="000000"/>
                </a:solidFill>
                <a:latin typeface="Calibri"/>
                <a:ea typeface="Times New Roman" panose="02020603050405020304" pitchFamily="18" charset="0"/>
                <a:cs typeface="Calibri"/>
              </a:rPr>
              <a:t>03.06.24</a:t>
            </a:r>
            <a:r>
              <a:rPr lang="en-GB" sz="1200" dirty="0">
                <a:solidFill>
                  <a:srgbClr val="000000"/>
                </a:solidFill>
                <a:latin typeface="Calibri"/>
                <a:ea typeface="Times New Roman" panose="02020603050405020304" pitchFamily="18" charset="0"/>
                <a:cs typeface="Calibri"/>
              </a:rPr>
              <a:t> </a:t>
            </a:r>
            <a:r>
              <a:rPr lang="en-GB" sz="1200" b="1" dirty="0">
                <a:solidFill>
                  <a:srgbClr val="000000"/>
                </a:solidFill>
                <a:latin typeface="Calibri"/>
                <a:ea typeface="Times New Roman" panose="02020603050405020304" pitchFamily="18" charset="0"/>
                <a:cs typeface="Calibri"/>
              </a:rPr>
              <a:t>      INSET – School closed for pupils</a:t>
            </a:r>
            <a:endParaRPr lang="en-GB" dirty="0"/>
          </a:p>
          <a:p>
            <a:pPr fontAlgn="base">
              <a:lnSpc>
                <a:spcPct val="107000"/>
              </a:lnSpc>
            </a:pPr>
            <a:endParaRPr lang="en-GB" sz="1200"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a:p>
            <a:pPr fontAlgn="base">
              <a:lnSpc>
                <a:spcPct val="107000"/>
              </a:lnSpc>
            </a:pPr>
            <a:r>
              <a:rPr lang="en-GB" sz="1200" dirty="0">
                <a:solidFill>
                  <a:srgbClr val="000000"/>
                </a:solidFill>
                <a:latin typeface="Calibri"/>
                <a:ea typeface="Times New Roman" panose="02020603050405020304" pitchFamily="18" charset="0"/>
                <a:cs typeface="Calibri"/>
              </a:rPr>
              <a:t>04.06.24       Start of Summer Term 2		</a:t>
            </a:r>
          </a:p>
          <a:p>
            <a:pPr>
              <a:lnSpc>
                <a:spcPct val="107000"/>
              </a:lnSpc>
            </a:pPr>
            <a:r>
              <a:rPr lang="en-GB" sz="1200" dirty="0">
                <a:solidFill>
                  <a:srgbClr val="000000"/>
                </a:solidFill>
                <a:latin typeface="Calibri"/>
                <a:ea typeface="Times New Roman" panose="02020603050405020304" pitchFamily="18" charset="0"/>
                <a:cs typeface="Calibri"/>
              </a:rPr>
              <a:t>19.07.24       </a:t>
            </a:r>
            <a:r>
              <a:rPr lang="en-GB" sz="1200" b="1" dirty="0">
                <a:solidFill>
                  <a:srgbClr val="000000"/>
                </a:solidFill>
                <a:latin typeface="Calibri"/>
                <a:ea typeface="Times New Roman" panose="02020603050405020304" pitchFamily="18" charset="0"/>
                <a:cs typeface="Calibri"/>
              </a:rPr>
              <a:t>Last day of school</a:t>
            </a:r>
          </a:p>
          <a:p>
            <a:pPr>
              <a:lnSpc>
                <a:spcPct val="107000"/>
              </a:lnSpc>
            </a:pPr>
            <a:endParaRPr lang="en-GB" sz="1200" b="1" dirty="0">
              <a:solidFill>
                <a:srgbClr val="000000"/>
              </a:solidFill>
              <a:latin typeface="Calibri"/>
              <a:ea typeface="Times New Roman" panose="02020603050405020304" pitchFamily="18" charset="0"/>
              <a:cs typeface="Calibri"/>
            </a:endParaRPr>
          </a:p>
          <a:p>
            <a:pPr>
              <a:lnSpc>
                <a:spcPct val="107000"/>
              </a:lnSpc>
            </a:pPr>
            <a:r>
              <a:rPr lang="en-GB" sz="1200" b="1" dirty="0">
                <a:solidFill>
                  <a:srgbClr val="000000"/>
                </a:solidFill>
                <a:latin typeface="Calibri"/>
                <a:ea typeface="Times New Roman" panose="02020603050405020304" pitchFamily="18" charset="0"/>
                <a:cs typeface="Calibri"/>
              </a:rPr>
              <a:t>22.07.24       INSET – School closed for pupils</a:t>
            </a:r>
          </a:p>
          <a:p>
            <a:pPr>
              <a:lnSpc>
                <a:spcPct val="107000"/>
              </a:lnSpc>
            </a:pPr>
            <a:r>
              <a:rPr lang="en-GB" sz="1200" b="1" dirty="0">
                <a:solidFill>
                  <a:srgbClr val="000000"/>
                </a:solidFill>
                <a:latin typeface="Calibri"/>
                <a:ea typeface="Times New Roman" panose="02020603050405020304" pitchFamily="18" charset="0"/>
                <a:cs typeface="Calibri"/>
              </a:rPr>
              <a:t>23.07.24       INSET – School closed for pupil</a:t>
            </a:r>
          </a:p>
          <a:p>
            <a:pPr>
              <a:lnSpc>
                <a:spcPct val="107000"/>
              </a:lnSpc>
            </a:pPr>
            <a:endParaRPr lang="en-GB" sz="1200" b="1" dirty="0">
              <a:solidFill>
                <a:srgbClr val="000000"/>
              </a:solidFill>
              <a:latin typeface="Calibri"/>
              <a:ea typeface="Times New Roman" panose="02020603050405020304" pitchFamily="18" charset="0"/>
              <a:cs typeface="Calibri"/>
            </a:endParaRPr>
          </a:p>
          <a:p>
            <a:pPr>
              <a:lnSpc>
                <a:spcPct val="107000"/>
              </a:lnSpc>
            </a:pPr>
            <a:endParaRPr lang="en-GB" sz="1200" b="1" dirty="0">
              <a:solidFill>
                <a:srgbClr val="000000"/>
              </a:solidFill>
              <a:latin typeface="Calibri"/>
              <a:ea typeface="Times New Roman" panose="02020603050405020304" pitchFamily="18" charset="0"/>
              <a:cs typeface="Calibri"/>
            </a:endParaRPr>
          </a:p>
          <a:p>
            <a:pPr>
              <a:lnSpc>
                <a:spcPct val="107000"/>
              </a:lnSpc>
            </a:pPr>
            <a:endParaRPr lang="en-GB" sz="1200" b="1" dirty="0">
              <a:solidFill>
                <a:srgbClr val="000000"/>
              </a:solidFill>
              <a:latin typeface="Calibri"/>
              <a:ea typeface="Times New Roman" panose="02020603050405020304" pitchFamily="18" charset="0"/>
              <a:cs typeface="Calibri"/>
            </a:endParaRPr>
          </a:p>
          <a:p>
            <a:pPr>
              <a:lnSpc>
                <a:spcPct val="107000"/>
              </a:lnSpc>
            </a:pPr>
            <a:endParaRPr lang="en-GB" sz="1200" b="1" dirty="0">
              <a:solidFill>
                <a:srgbClr val="000000"/>
              </a:solidFill>
              <a:latin typeface="Calibri"/>
              <a:ea typeface="Times New Roman" panose="02020603050405020304" pitchFamily="18" charset="0"/>
              <a:cs typeface="Calibri"/>
            </a:endParaRPr>
          </a:p>
          <a:p>
            <a:pPr>
              <a:lnSpc>
                <a:spcPct val="107000"/>
              </a:lnSpc>
            </a:pPr>
            <a:endParaRPr lang="en-GB" sz="1200" b="1" dirty="0">
              <a:solidFill>
                <a:srgbClr val="000000"/>
              </a:solidFill>
              <a:latin typeface="Calibri"/>
              <a:ea typeface="Times New Roman" panose="02020603050405020304" pitchFamily="18" charset="0"/>
              <a:cs typeface="Calibri"/>
            </a:endParaRPr>
          </a:p>
        </p:txBody>
      </p:sp>
      <p:sp>
        <p:nvSpPr>
          <p:cNvPr id="5" name="Rectangle 4">
            <a:extLst>
              <a:ext uri="{FF2B5EF4-FFF2-40B4-BE49-F238E27FC236}">
                <a16:creationId xmlns:a16="http://schemas.microsoft.com/office/drawing/2014/main" id="{46C1317E-C1D9-B111-B1F4-A0B0BE5D25F5}"/>
              </a:ext>
            </a:extLst>
          </p:cNvPr>
          <p:cNvSpPr/>
          <p:nvPr/>
        </p:nvSpPr>
        <p:spPr>
          <a:xfrm>
            <a:off x="223992" y="5505492"/>
            <a:ext cx="3159559" cy="4242315"/>
          </a:xfrm>
          <a:prstGeom prst="rect">
            <a:avLst/>
          </a:prstGeom>
          <a:ln w="57150">
            <a:solidFill>
              <a:srgbClr val="00B050"/>
            </a:solidFill>
          </a:ln>
        </p:spPr>
        <p:txBody>
          <a:bodyPr wrap="square" lIns="91440" tIns="45720" rIns="91440" bIns="45720" anchor="t">
            <a:spAutoFit/>
          </a:bodyPr>
          <a:lstStyle/>
          <a:p>
            <a:pPr algn="ctr" fontAlgn="base">
              <a:lnSpc>
                <a:spcPct val="107000"/>
              </a:lnSpc>
            </a:pPr>
            <a:r>
              <a:rPr lang="en-GB" sz="1200" b="1" u="sng" dirty="0">
                <a:solidFill>
                  <a:srgbClr val="000000"/>
                </a:solidFill>
                <a:latin typeface="Calibri"/>
                <a:ea typeface="Times New Roman" panose="02020603050405020304" pitchFamily="18" charset="0"/>
                <a:cs typeface="Calibri"/>
              </a:rPr>
              <a:t>Dates for this Term</a:t>
            </a:r>
            <a:endParaRPr lang="en-GB" sz="1200" b="1" u="sng"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a:p>
            <a:pPr fontAlgn="base">
              <a:lnSpc>
                <a:spcPct val="107000"/>
              </a:lnSpc>
            </a:pPr>
            <a:endParaRPr lang="en-GB" sz="1200" dirty="0">
              <a:solidFill>
                <a:srgbClr val="000000"/>
              </a:solidFill>
              <a:latin typeface="Calibri"/>
              <a:ea typeface="Times New Roman" panose="02020603050405020304" pitchFamily="18" charset="0"/>
              <a:cs typeface="Calibri"/>
            </a:endParaRPr>
          </a:p>
          <a:p>
            <a:pPr fontAlgn="base">
              <a:lnSpc>
                <a:spcPct val="107000"/>
              </a:lnSpc>
            </a:pPr>
            <a:r>
              <a:rPr lang="en-GB" sz="1200" dirty="0">
                <a:solidFill>
                  <a:srgbClr val="000000"/>
                </a:solidFill>
                <a:latin typeface="Calibri"/>
                <a:ea typeface="Times New Roman" panose="02020603050405020304" pitchFamily="18" charset="0"/>
                <a:cs typeface="Calibri"/>
              </a:rPr>
              <a:t>28.03.24       End of Spring Term</a:t>
            </a:r>
          </a:p>
          <a:p>
            <a:pPr fontAlgn="base">
              <a:lnSpc>
                <a:spcPct val="107000"/>
              </a:lnSpc>
            </a:pPr>
            <a:endParaRPr lang="en-GB" sz="1200" dirty="0" smtClean="0">
              <a:solidFill>
                <a:srgbClr val="000000"/>
              </a:solidFill>
              <a:latin typeface="Calibri"/>
              <a:ea typeface="Times New Roman" panose="02020603050405020304" pitchFamily="18" charset="0"/>
              <a:cs typeface="Calibri"/>
            </a:endParaRPr>
          </a:p>
          <a:p>
            <a:pPr fontAlgn="base">
              <a:lnSpc>
                <a:spcPct val="107000"/>
              </a:lnSpc>
            </a:pPr>
            <a:r>
              <a:rPr lang="en-GB" sz="1200" dirty="0" smtClean="0">
                <a:solidFill>
                  <a:srgbClr val="000000"/>
                </a:solidFill>
                <a:latin typeface="Calibri"/>
                <a:ea typeface="Times New Roman" panose="02020603050405020304" pitchFamily="18" charset="0"/>
                <a:cs typeface="Calibri"/>
              </a:rPr>
              <a:t>15.04.24</a:t>
            </a:r>
            <a:r>
              <a:rPr lang="en-GB" sz="1200" dirty="0">
                <a:solidFill>
                  <a:srgbClr val="000000"/>
                </a:solidFill>
                <a:latin typeface="Calibri"/>
                <a:ea typeface="Times New Roman" panose="02020603050405020304" pitchFamily="18" charset="0"/>
                <a:cs typeface="Calibri"/>
              </a:rPr>
              <a:t>       Start of Summer Term 1 </a:t>
            </a:r>
          </a:p>
          <a:p>
            <a:pPr fontAlgn="base">
              <a:lnSpc>
                <a:spcPct val="107000"/>
              </a:lnSpc>
            </a:pPr>
            <a:endParaRPr lang="en-GB" sz="1200" dirty="0">
              <a:solidFill>
                <a:srgbClr val="000000"/>
              </a:solidFill>
              <a:latin typeface="Calibri"/>
              <a:ea typeface="Times New Roman" panose="02020603050405020304" pitchFamily="18" charset="0"/>
              <a:cs typeface="Calibri"/>
            </a:endParaRPr>
          </a:p>
          <a:p>
            <a:pPr fontAlgn="base">
              <a:lnSpc>
                <a:spcPct val="107000"/>
              </a:lnSpc>
            </a:pPr>
            <a:r>
              <a:rPr lang="en-GB" sz="1200" dirty="0">
                <a:solidFill>
                  <a:srgbClr val="000000"/>
                </a:solidFill>
                <a:latin typeface="Calibri"/>
                <a:ea typeface="Times New Roman" panose="02020603050405020304" pitchFamily="18" charset="0"/>
                <a:cs typeface="Calibri"/>
              </a:rPr>
              <a:t>17.04.24      Vaisakhi Workshop Year 3 &amp; 4</a:t>
            </a:r>
          </a:p>
          <a:p>
            <a:pPr>
              <a:lnSpc>
                <a:spcPct val="107000"/>
              </a:lnSpc>
            </a:pPr>
            <a:r>
              <a:rPr lang="en-GB" sz="1200" dirty="0">
                <a:solidFill>
                  <a:srgbClr val="000000"/>
                </a:solidFill>
                <a:latin typeface="Calibri"/>
                <a:ea typeface="Times New Roman" panose="02020603050405020304" pitchFamily="18" charset="0"/>
                <a:cs typeface="Calibri"/>
              </a:rPr>
              <a:t>24.04.24      Vaisakhi Workshop Year 5 &amp; 6</a:t>
            </a:r>
          </a:p>
          <a:p>
            <a:pPr>
              <a:lnSpc>
                <a:spcPct val="107000"/>
              </a:lnSpc>
            </a:pPr>
            <a:endParaRPr lang="en-GB" sz="1200" dirty="0">
              <a:solidFill>
                <a:srgbClr val="000000"/>
              </a:solidFill>
              <a:latin typeface="Calibri"/>
              <a:ea typeface="Times New Roman" panose="02020603050405020304" pitchFamily="18" charset="0"/>
              <a:cs typeface="Calibri"/>
            </a:endParaRPr>
          </a:p>
          <a:p>
            <a:pPr fontAlgn="base">
              <a:lnSpc>
                <a:spcPct val="107000"/>
              </a:lnSpc>
            </a:pPr>
            <a:r>
              <a:rPr lang="en-GB" sz="1200" dirty="0">
                <a:solidFill>
                  <a:srgbClr val="000000"/>
                </a:solidFill>
                <a:latin typeface="Calibri"/>
                <a:ea typeface="Times New Roman" panose="02020603050405020304" pitchFamily="18" charset="0"/>
                <a:cs typeface="Calibri"/>
              </a:rPr>
              <a:t>26.04.24      Rocksteady Concert</a:t>
            </a:r>
          </a:p>
          <a:p>
            <a:pPr>
              <a:lnSpc>
                <a:spcPct val="107000"/>
              </a:lnSpc>
            </a:pPr>
            <a:endParaRPr lang="en-GB" sz="1200" dirty="0" smtClean="0">
              <a:solidFill>
                <a:srgbClr val="000000"/>
              </a:solidFill>
              <a:latin typeface="Calibri"/>
              <a:ea typeface="Times New Roman" panose="02020603050405020304" pitchFamily="18" charset="0"/>
              <a:cs typeface="Calibri"/>
            </a:endParaRPr>
          </a:p>
          <a:p>
            <a:pPr>
              <a:lnSpc>
                <a:spcPct val="107000"/>
              </a:lnSpc>
            </a:pPr>
            <a:r>
              <a:rPr lang="en-GB" sz="1200" dirty="0" smtClean="0">
                <a:solidFill>
                  <a:srgbClr val="000000"/>
                </a:solidFill>
                <a:latin typeface="Calibri"/>
                <a:ea typeface="Times New Roman" panose="02020603050405020304" pitchFamily="18" charset="0"/>
                <a:cs typeface="Calibri"/>
              </a:rPr>
              <a:t>30.04.24</a:t>
            </a:r>
            <a:r>
              <a:rPr lang="en-GB" sz="1200" dirty="0">
                <a:solidFill>
                  <a:srgbClr val="000000"/>
                </a:solidFill>
                <a:latin typeface="Calibri"/>
                <a:ea typeface="Times New Roman" panose="02020603050405020304" pitchFamily="18" charset="0"/>
                <a:cs typeface="Calibri"/>
              </a:rPr>
              <a:t>      Writing Workshop 2:30pm</a:t>
            </a:r>
          </a:p>
          <a:p>
            <a:pPr>
              <a:lnSpc>
                <a:spcPct val="107000"/>
              </a:lnSpc>
            </a:pPr>
            <a:endParaRPr lang="en-GB" sz="1200" dirty="0">
              <a:solidFill>
                <a:srgbClr val="000000"/>
              </a:solidFill>
              <a:latin typeface="Calibri"/>
              <a:ea typeface="Times New Roman" panose="02020603050405020304" pitchFamily="18" charset="0"/>
              <a:cs typeface="Calibri"/>
            </a:endParaRPr>
          </a:p>
          <a:p>
            <a:pPr fontAlgn="base">
              <a:lnSpc>
                <a:spcPct val="107000"/>
              </a:lnSpc>
            </a:pPr>
            <a:r>
              <a:rPr lang="en-GB" sz="1200" dirty="0">
                <a:solidFill>
                  <a:srgbClr val="000000"/>
                </a:solidFill>
                <a:latin typeface="Calibri"/>
                <a:ea typeface="Times New Roman" panose="02020603050405020304" pitchFamily="18" charset="0"/>
                <a:cs typeface="Calibri"/>
              </a:rPr>
              <a:t>06 05.24       Break up for May half term</a:t>
            </a:r>
            <a:endParaRPr lang="en-GB" sz="1200" dirty="0"/>
          </a:p>
          <a:p>
            <a:pPr fontAlgn="base">
              <a:lnSpc>
                <a:spcPct val="107000"/>
              </a:lnSpc>
            </a:pPr>
            <a:endParaRPr lang="en-GB" sz="1200"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a:p>
            <a:pPr>
              <a:lnSpc>
                <a:spcPct val="107000"/>
              </a:lnSpc>
            </a:pPr>
            <a:r>
              <a:rPr lang="en-GB" sz="1200" dirty="0">
                <a:solidFill>
                  <a:srgbClr val="000000"/>
                </a:solidFill>
                <a:latin typeface="Calibri"/>
                <a:ea typeface="Times New Roman" panose="02020603050405020304" pitchFamily="18" charset="0"/>
                <a:cs typeface="Calibri"/>
              </a:rPr>
              <a:t>03.05.24      Start of Summer 2</a:t>
            </a:r>
          </a:p>
          <a:p>
            <a:pPr>
              <a:lnSpc>
                <a:spcPct val="107000"/>
              </a:lnSpc>
            </a:pPr>
            <a:endParaRPr lang="en-GB" sz="1200" b="1" dirty="0">
              <a:solidFill>
                <a:srgbClr val="000000"/>
              </a:solidFill>
              <a:latin typeface="Calibri"/>
              <a:ea typeface="Times New Roman" panose="02020603050405020304" pitchFamily="18" charset="0"/>
              <a:cs typeface="Calibri"/>
            </a:endParaRPr>
          </a:p>
          <a:p>
            <a:pPr>
              <a:lnSpc>
                <a:spcPct val="107000"/>
              </a:lnSpc>
            </a:pPr>
            <a:endParaRPr lang="en-GB" sz="1200" b="1" dirty="0">
              <a:solidFill>
                <a:srgbClr val="000000"/>
              </a:solidFill>
              <a:latin typeface="Calibri"/>
              <a:ea typeface="Times New Roman" panose="02020603050405020304" pitchFamily="18" charset="0"/>
              <a:cs typeface="Calibri"/>
            </a:endParaRPr>
          </a:p>
          <a:p>
            <a:pPr>
              <a:lnSpc>
                <a:spcPct val="107000"/>
              </a:lnSpc>
            </a:pPr>
            <a:endParaRPr lang="en-GB" sz="1200" b="1" dirty="0">
              <a:solidFill>
                <a:srgbClr val="000000"/>
              </a:solidFill>
              <a:latin typeface="Calibri"/>
              <a:ea typeface="Times New Roman" panose="02020603050405020304" pitchFamily="18" charset="0"/>
              <a:cs typeface="Calibri"/>
            </a:endParaRPr>
          </a:p>
          <a:p>
            <a:pPr>
              <a:lnSpc>
                <a:spcPct val="107000"/>
              </a:lnSpc>
            </a:pPr>
            <a:endParaRPr lang="en-GB" sz="1200" b="1" dirty="0">
              <a:solidFill>
                <a:srgbClr val="000000"/>
              </a:solidFill>
              <a:latin typeface="Calibri"/>
              <a:ea typeface="Times New Roman" panose="02020603050405020304" pitchFamily="18" charset="0"/>
              <a:cs typeface="Calibri"/>
            </a:endParaRPr>
          </a:p>
          <a:p>
            <a:pPr>
              <a:lnSpc>
                <a:spcPct val="107000"/>
              </a:lnSpc>
            </a:pPr>
            <a:endParaRPr lang="en-GB" sz="1200" b="1" dirty="0">
              <a:solidFill>
                <a:srgbClr val="000000"/>
              </a:solidFill>
              <a:latin typeface="Calibri"/>
              <a:ea typeface="Times New Roman" panose="02020603050405020304" pitchFamily="18" charset="0"/>
              <a:cs typeface="Calibri"/>
            </a:endParaRPr>
          </a:p>
        </p:txBody>
      </p:sp>
      <p:sp>
        <p:nvSpPr>
          <p:cNvPr id="6" name="Rectangle 5">
            <a:extLst>
              <a:ext uri="{FF2B5EF4-FFF2-40B4-BE49-F238E27FC236}">
                <a16:creationId xmlns:a16="http://schemas.microsoft.com/office/drawing/2014/main" id="{40942B1C-E840-736D-A831-CE1D9C1D6901}"/>
              </a:ext>
            </a:extLst>
          </p:cNvPr>
          <p:cNvSpPr/>
          <p:nvPr/>
        </p:nvSpPr>
        <p:spPr>
          <a:xfrm>
            <a:off x="89127" y="136733"/>
            <a:ext cx="6651291" cy="5223989"/>
          </a:xfrm>
          <a:prstGeom prst="rect">
            <a:avLst/>
          </a:prstGeom>
          <a:noFill/>
          <a:ln w="57150">
            <a:solidFill>
              <a:srgbClr val="FFC000"/>
            </a:solidFill>
          </a:ln>
        </p:spPr>
        <p:txBody>
          <a:bodyPr wrap="square" lIns="91440" tIns="45720" rIns="91440" bIns="45720" anchor="t">
            <a:spAutoFit/>
          </a:bodyPr>
          <a:lstStyle/>
          <a:p>
            <a:r>
              <a:rPr lang="en-GB" sz="1600" b="1" dirty="0">
                <a:solidFill>
                  <a:srgbClr val="0070C0"/>
                </a:solidFill>
              </a:rPr>
              <a:t>                                                       Pear Tree Pride</a:t>
            </a:r>
          </a:p>
          <a:p>
            <a:endParaRPr lang="en-GB" sz="1400" b="1" dirty="0"/>
          </a:p>
          <a:p>
            <a:endParaRPr lang="en-GB" sz="1400" b="1" dirty="0"/>
          </a:p>
          <a:p>
            <a:endParaRPr lang="en-GB" sz="1400" b="1" dirty="0"/>
          </a:p>
          <a:p>
            <a:endParaRPr lang="en-GB" sz="1400" b="1" dirty="0"/>
          </a:p>
          <a:p>
            <a:endParaRPr lang="en-GB" sz="1400" b="1" dirty="0"/>
          </a:p>
          <a:p>
            <a:endParaRPr lang="en-GB" sz="1400" b="1" dirty="0"/>
          </a:p>
          <a:p>
            <a:endParaRPr lang="en-GB" sz="1400" b="1" dirty="0"/>
          </a:p>
          <a:p>
            <a:endParaRPr lang="en-GB" sz="1400" b="1" dirty="0"/>
          </a:p>
          <a:p>
            <a:endParaRPr lang="en-GB" sz="1400" b="1" dirty="0"/>
          </a:p>
          <a:p>
            <a:endParaRPr lang="en-GB" sz="1400" b="1" dirty="0"/>
          </a:p>
          <a:p>
            <a:endParaRPr lang="en-GB" sz="1400" b="1" dirty="0"/>
          </a:p>
          <a:p>
            <a:endParaRPr lang="en-GB" sz="1400" b="1" dirty="0"/>
          </a:p>
          <a:p>
            <a:endParaRPr lang="en-GB" sz="1400" b="1" dirty="0"/>
          </a:p>
          <a:p>
            <a:endParaRPr lang="en-GB" sz="1400" b="1" dirty="0"/>
          </a:p>
          <a:p>
            <a:endParaRPr lang="en-GB" sz="1400" b="1" dirty="0"/>
          </a:p>
          <a:p>
            <a:endParaRPr lang="en-GB" sz="1400" b="1" dirty="0"/>
          </a:p>
          <a:p>
            <a:endParaRPr lang="en-GB" sz="1400" b="1" dirty="0">
              <a:cs typeface="Calibri"/>
            </a:endParaRPr>
          </a:p>
          <a:p>
            <a:endParaRPr lang="en-GB" sz="1400" b="1" dirty="0">
              <a:ea typeface="Calibri"/>
              <a:cs typeface="Calibri"/>
            </a:endParaRPr>
          </a:p>
          <a:p>
            <a:endParaRPr lang="en-GB" sz="1400" b="1" dirty="0"/>
          </a:p>
          <a:p>
            <a:endParaRPr lang="en-GB" sz="1400" b="1" dirty="0"/>
          </a:p>
          <a:p>
            <a:endParaRPr lang="en-GB" sz="1400" b="1" dirty="0">
              <a:ea typeface="Calibri"/>
              <a:cs typeface="Calibri"/>
            </a:endParaRPr>
          </a:p>
          <a:p>
            <a:endParaRPr lang="en-GB" sz="1400" b="1" dirty="0">
              <a:ea typeface="Calibri"/>
              <a:cs typeface="Calibri"/>
            </a:endParaRPr>
          </a:p>
        </p:txBody>
      </p:sp>
      <p:pic>
        <p:nvPicPr>
          <p:cNvPr id="14" name="Picture 13" descr="Logo&#10;&#10;Description automatically generated">
            <a:extLst>
              <a:ext uri="{FF2B5EF4-FFF2-40B4-BE49-F238E27FC236}">
                <a16:creationId xmlns:a16="http://schemas.microsoft.com/office/drawing/2014/main" id="{9892DD1D-1270-8918-317F-F2DEB7AAE853}"/>
              </a:ext>
            </a:extLst>
          </p:cNvPr>
          <p:cNvPicPr>
            <a:picLocks noChangeAspect="1"/>
          </p:cNvPicPr>
          <p:nvPr/>
        </p:nvPicPr>
        <p:blipFill>
          <a:blip r:embed="rId5"/>
          <a:stretch>
            <a:fillRect/>
          </a:stretch>
        </p:blipFill>
        <p:spPr>
          <a:xfrm>
            <a:off x="5653286" y="8881546"/>
            <a:ext cx="882751" cy="861281"/>
          </a:xfrm>
          <a:prstGeom prst="rect">
            <a:avLst/>
          </a:prstGeom>
        </p:spPr>
      </p:pic>
      <p:sp>
        <p:nvSpPr>
          <p:cNvPr id="23" name="AutoShape 2" descr="💫">
            <a:extLst>
              <a:ext uri="{FF2B5EF4-FFF2-40B4-BE49-F238E27FC236}">
                <a16:creationId xmlns:a16="http://schemas.microsoft.com/office/drawing/2014/main" id="{3E33980E-9703-61F9-ECBA-791593885586}"/>
              </a:ext>
            </a:extLst>
          </p:cNvPr>
          <p:cNvSpPr>
            <a:spLocks noChangeAspect="1" noChangeArrowheads="1"/>
          </p:cNvSpPr>
          <p:nvPr/>
        </p:nvSpPr>
        <p:spPr bwMode="auto">
          <a:xfrm>
            <a:off x="127000" y="-381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4" name="AutoShape 3" descr="💫">
            <a:extLst>
              <a:ext uri="{FF2B5EF4-FFF2-40B4-BE49-F238E27FC236}">
                <a16:creationId xmlns:a16="http://schemas.microsoft.com/office/drawing/2014/main" id="{FAE6735D-5101-A051-C95B-4B693846011D}"/>
              </a:ext>
            </a:extLst>
          </p:cNvPr>
          <p:cNvSpPr>
            <a:spLocks noChangeAspect="1" noChangeArrowheads="1"/>
          </p:cNvSpPr>
          <p:nvPr/>
        </p:nvSpPr>
        <p:spPr bwMode="auto">
          <a:xfrm>
            <a:off x="3074988" y="-381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6" name="AutoShape 4" descr="🇬🇧">
            <a:extLst>
              <a:ext uri="{FF2B5EF4-FFF2-40B4-BE49-F238E27FC236}">
                <a16:creationId xmlns:a16="http://schemas.microsoft.com/office/drawing/2014/main" id="{DF84DC55-3B2A-EC4E-8EEE-208DE0337018}"/>
              </a:ext>
            </a:extLst>
          </p:cNvPr>
          <p:cNvSpPr>
            <a:spLocks noChangeAspect="1" noChangeArrowheads="1"/>
          </p:cNvSpPr>
          <p:nvPr/>
        </p:nvSpPr>
        <p:spPr bwMode="auto">
          <a:xfrm>
            <a:off x="7215188" y="920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8" name="TextBox 27">
            <a:extLst>
              <a:ext uri="{FF2B5EF4-FFF2-40B4-BE49-F238E27FC236}">
                <a16:creationId xmlns:a16="http://schemas.microsoft.com/office/drawing/2014/main" id="{C68003F9-39DC-1480-5775-787642044B4B}"/>
              </a:ext>
            </a:extLst>
          </p:cNvPr>
          <p:cNvSpPr txBox="1"/>
          <p:nvPr/>
        </p:nvSpPr>
        <p:spPr>
          <a:xfrm>
            <a:off x="346695" y="355340"/>
            <a:ext cx="6251292" cy="276999"/>
          </a:xfrm>
          <a:prstGeom prst="rect">
            <a:avLst/>
          </a:prstGeom>
          <a:noFill/>
        </p:spPr>
        <p:txBody>
          <a:bodyPr wrap="square" lIns="91440" tIns="45720" rIns="91440" bIns="45720" rtlCol="0" anchor="t">
            <a:spAutoFit/>
          </a:bodyPr>
          <a:lstStyle/>
          <a:p>
            <a:pPr defTabSz="914400" eaLnBrk="0" fontAlgn="base" hangingPunct="0">
              <a:spcBef>
                <a:spcPct val="0"/>
              </a:spcBef>
              <a:spcAft>
                <a:spcPct val="0"/>
              </a:spcAft>
            </a:pPr>
            <a:r>
              <a:rPr lang="en-US" sz="1200" dirty="0"/>
              <a:t>We have had a fantastic end to the Spring Term. Look  below for some of our highlights!</a:t>
            </a:r>
            <a:endParaRPr lang="en-US" sz="1200" dirty="0">
              <a:ea typeface="Calibri"/>
              <a:cs typeface="Calibri"/>
            </a:endParaRPr>
          </a:p>
        </p:txBody>
      </p:sp>
      <p:sp>
        <p:nvSpPr>
          <p:cNvPr id="29" name="TextBox 28">
            <a:extLst>
              <a:ext uri="{FF2B5EF4-FFF2-40B4-BE49-F238E27FC236}">
                <a16:creationId xmlns:a16="http://schemas.microsoft.com/office/drawing/2014/main" id="{8934E1DD-2B3E-3C3C-C3E2-DAEC616E9AFA}"/>
              </a:ext>
            </a:extLst>
          </p:cNvPr>
          <p:cNvSpPr txBox="1"/>
          <p:nvPr/>
        </p:nvSpPr>
        <p:spPr>
          <a:xfrm>
            <a:off x="2148387" y="640790"/>
            <a:ext cx="2561223" cy="938719"/>
          </a:xfrm>
          <a:prstGeom prst="rect">
            <a:avLst/>
          </a:prstGeom>
          <a:noFill/>
        </p:spPr>
        <p:txBody>
          <a:bodyPr wrap="square" lIns="91440" tIns="45720" rIns="91440" bIns="45720" rtlCol="0" anchor="t">
            <a:spAutoFit/>
          </a:bodyPr>
          <a:lstStyle/>
          <a:p>
            <a:pPr defTabSz="914400" eaLnBrk="0" fontAlgn="base" hangingPunct="0">
              <a:spcBef>
                <a:spcPct val="0"/>
              </a:spcBef>
              <a:spcAft>
                <a:spcPct val="0"/>
              </a:spcAft>
            </a:pPr>
            <a:r>
              <a:rPr lang="en-US" sz="1100" dirty="0">
                <a:latin typeface="Calibri"/>
                <a:ea typeface="Calibri"/>
                <a:cs typeface="Calibri"/>
              </a:rPr>
              <a:t>During </a:t>
            </a:r>
            <a:r>
              <a:rPr lang="en-US" sz="1100" b="1" dirty="0">
                <a:latin typeface="Calibri"/>
                <a:ea typeface="Calibri"/>
                <a:cs typeface="Calibri"/>
              </a:rPr>
              <a:t>Science Week</a:t>
            </a:r>
            <a:r>
              <a:rPr lang="en-US" sz="1100" dirty="0">
                <a:latin typeface="Calibri"/>
                <a:ea typeface="Calibri"/>
                <a:cs typeface="Calibri"/>
              </a:rPr>
              <a:t>, Silly Science </a:t>
            </a:r>
          </a:p>
          <a:p>
            <a:pPr defTabSz="914400" eaLnBrk="0" fontAlgn="base" hangingPunct="0">
              <a:spcBef>
                <a:spcPct val="0"/>
              </a:spcBef>
              <a:spcAft>
                <a:spcPct val="0"/>
              </a:spcAft>
            </a:pPr>
            <a:r>
              <a:rPr lang="en-US" sz="1100" dirty="0">
                <a:latin typeface="Calibri"/>
                <a:ea typeface="Calibri"/>
                <a:cs typeface="Calibri"/>
              </a:rPr>
              <a:t>Joined us in school. We also hosted</a:t>
            </a:r>
          </a:p>
          <a:p>
            <a:pPr defTabSz="914400" eaLnBrk="0" fontAlgn="base" hangingPunct="0">
              <a:spcBef>
                <a:spcPct val="0"/>
              </a:spcBef>
              <a:spcAft>
                <a:spcPct val="0"/>
              </a:spcAft>
            </a:pPr>
            <a:r>
              <a:rPr lang="en-US" sz="1100" dirty="0">
                <a:latin typeface="Calibri"/>
                <a:ea typeface="Calibri"/>
                <a:cs typeface="Calibri"/>
              </a:rPr>
              <a:t>our own Science Showcase and some our Pear Tree Scientists attended the Trust Science Showcase.</a:t>
            </a:r>
          </a:p>
        </p:txBody>
      </p:sp>
      <p:pic>
        <p:nvPicPr>
          <p:cNvPr id="2" name="Picture 6" descr="Calendar icon png Calendar icon png free vector clipart icon free Download">
            <a:extLst>
              <a:ext uri="{FF2B5EF4-FFF2-40B4-BE49-F238E27FC236}">
                <a16:creationId xmlns:a16="http://schemas.microsoft.com/office/drawing/2014/main" id="{57997B4A-8222-773A-CBCE-CA494581A1C3}"/>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0000" b="90000" l="10000" r="90000">
                        <a14:foregroundMark x1="35625" y1="25375" x2="35625" y2="25375"/>
                        <a14:foregroundMark x1="46125" y1="47500" x2="46125" y2="47500"/>
                        <a14:foregroundMark x1="53875" y1="47125" x2="53875" y2="47125"/>
                        <a14:foregroundMark x1="63250" y1="47500" x2="63250" y2="47500"/>
                        <a14:foregroundMark x1="63750" y1="57750" x2="63750" y2="57750"/>
                        <a14:foregroundMark x1="54625" y1="57750" x2="54625" y2="57750"/>
                        <a14:foregroundMark x1="44750" y1="58000" x2="44750" y2="58000"/>
                        <a14:foregroundMark x1="44750" y1="58000" x2="44750" y2="58000"/>
                        <a14:foregroundMark x1="38500" y1="57500" x2="38500" y2="57500"/>
                        <a14:foregroundMark x1="35500" y1="65375" x2="35500" y2="65375"/>
                        <a14:foregroundMark x1="47250" y1="67125" x2="47250" y2="67125"/>
                        <a14:foregroundMark x1="55000" y1="66625" x2="55000" y2="66625"/>
                      </a14:backgroundRemoval>
                    </a14:imgEffect>
                  </a14:imgLayer>
                </a14:imgProps>
              </a:ext>
              <a:ext uri="{28A0092B-C50C-407E-A947-70E740481C1C}">
                <a14:useLocalDpi xmlns:a14="http://schemas.microsoft.com/office/drawing/2010/main" val="0"/>
              </a:ext>
            </a:extLst>
          </a:blip>
          <a:srcRect/>
          <a:stretch>
            <a:fillRect/>
          </a:stretch>
        </p:blipFill>
        <p:spPr bwMode="auto">
          <a:xfrm>
            <a:off x="2695004" y="5369173"/>
            <a:ext cx="725704" cy="72564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1B819DA1-B411-CE9B-8573-0FE0CF3415E7}"/>
              </a:ext>
            </a:extLst>
          </p:cNvPr>
          <p:cNvPicPr>
            <a:picLocks noChangeAspect="1"/>
          </p:cNvPicPr>
          <p:nvPr/>
        </p:nvPicPr>
        <p:blipFill>
          <a:blip r:embed="rId6"/>
          <a:stretch>
            <a:fillRect/>
          </a:stretch>
        </p:blipFill>
        <p:spPr>
          <a:xfrm>
            <a:off x="180361" y="860892"/>
            <a:ext cx="1984191" cy="2196040"/>
          </a:xfrm>
          <a:prstGeom prst="rect">
            <a:avLst/>
          </a:prstGeom>
        </p:spPr>
      </p:pic>
      <p:pic>
        <p:nvPicPr>
          <p:cNvPr id="7" name="Picture 6">
            <a:extLst>
              <a:ext uri="{FF2B5EF4-FFF2-40B4-BE49-F238E27FC236}">
                <a16:creationId xmlns:a16="http://schemas.microsoft.com/office/drawing/2014/main" id="{4D5D732E-FBA8-D274-5BF0-1DFDD8989F9C}"/>
              </a:ext>
            </a:extLst>
          </p:cNvPr>
          <p:cNvPicPr>
            <a:picLocks noChangeAspect="1"/>
          </p:cNvPicPr>
          <p:nvPr/>
        </p:nvPicPr>
        <p:blipFill>
          <a:blip r:embed="rId7"/>
          <a:stretch>
            <a:fillRect/>
          </a:stretch>
        </p:blipFill>
        <p:spPr>
          <a:xfrm>
            <a:off x="98464" y="3243950"/>
            <a:ext cx="2065223" cy="1981653"/>
          </a:xfrm>
          <a:prstGeom prst="rect">
            <a:avLst/>
          </a:prstGeom>
        </p:spPr>
      </p:pic>
      <p:pic>
        <p:nvPicPr>
          <p:cNvPr id="11" name="Picture 10">
            <a:extLst>
              <a:ext uri="{FF2B5EF4-FFF2-40B4-BE49-F238E27FC236}">
                <a16:creationId xmlns:a16="http://schemas.microsoft.com/office/drawing/2014/main" id="{DBC71326-439F-CD51-E1FC-B01B3E43EC2C}"/>
              </a:ext>
            </a:extLst>
          </p:cNvPr>
          <p:cNvPicPr>
            <a:picLocks noChangeAspect="1"/>
          </p:cNvPicPr>
          <p:nvPr/>
        </p:nvPicPr>
        <p:blipFill>
          <a:blip r:embed="rId8"/>
          <a:stretch>
            <a:fillRect/>
          </a:stretch>
        </p:blipFill>
        <p:spPr>
          <a:xfrm>
            <a:off x="2268546" y="3251565"/>
            <a:ext cx="2151687" cy="1994353"/>
          </a:xfrm>
          <a:prstGeom prst="rect">
            <a:avLst/>
          </a:prstGeom>
        </p:spPr>
      </p:pic>
      <p:pic>
        <p:nvPicPr>
          <p:cNvPr id="31" name="Picture 30">
            <a:extLst>
              <a:ext uri="{FF2B5EF4-FFF2-40B4-BE49-F238E27FC236}">
                <a16:creationId xmlns:a16="http://schemas.microsoft.com/office/drawing/2014/main" id="{AC506EA3-1540-F051-C9EA-40EA8AAC4423}"/>
              </a:ext>
            </a:extLst>
          </p:cNvPr>
          <p:cNvPicPr>
            <a:picLocks noChangeAspect="1"/>
          </p:cNvPicPr>
          <p:nvPr/>
        </p:nvPicPr>
        <p:blipFill>
          <a:blip r:embed="rId9"/>
          <a:stretch>
            <a:fillRect/>
          </a:stretch>
        </p:blipFill>
        <p:spPr>
          <a:xfrm>
            <a:off x="4663859" y="785274"/>
            <a:ext cx="1978854" cy="2232023"/>
          </a:xfrm>
          <a:prstGeom prst="rect">
            <a:avLst/>
          </a:prstGeom>
        </p:spPr>
      </p:pic>
      <p:sp>
        <p:nvSpPr>
          <p:cNvPr id="32" name="TextBox 31">
            <a:extLst>
              <a:ext uri="{FF2B5EF4-FFF2-40B4-BE49-F238E27FC236}">
                <a16:creationId xmlns:a16="http://schemas.microsoft.com/office/drawing/2014/main" id="{0C90948D-570D-A716-3E8D-46D046928EFF}"/>
              </a:ext>
            </a:extLst>
          </p:cNvPr>
          <p:cNvSpPr txBox="1"/>
          <p:nvPr/>
        </p:nvSpPr>
        <p:spPr>
          <a:xfrm>
            <a:off x="2167034" y="1517871"/>
            <a:ext cx="2482365" cy="954107"/>
          </a:xfrm>
          <a:prstGeom prst="rect">
            <a:avLst/>
          </a:prstGeom>
          <a:noFill/>
        </p:spPr>
        <p:txBody>
          <a:bodyPr wrap="square" lIns="91440" tIns="45720" rIns="91440" bIns="45720" rtlCol="0" anchor="t">
            <a:spAutoFit/>
          </a:bodyPr>
          <a:lstStyle/>
          <a:p>
            <a:pPr defTabSz="914400" eaLnBrk="0" fontAlgn="base" hangingPunct="0">
              <a:spcBef>
                <a:spcPct val="0"/>
              </a:spcBef>
              <a:spcAft>
                <a:spcPct val="0"/>
              </a:spcAft>
            </a:pPr>
            <a:r>
              <a:rPr lang="en-US" sz="1100" dirty="0">
                <a:solidFill>
                  <a:srgbClr val="0F1419"/>
                </a:solidFill>
                <a:latin typeface="Calibri"/>
                <a:ea typeface="Calibri"/>
                <a:cs typeface="Calibri"/>
              </a:rPr>
              <a:t>Two of our students attended the</a:t>
            </a:r>
          </a:p>
          <a:p>
            <a:pPr defTabSz="914400" eaLnBrk="0" fontAlgn="base" hangingPunct="0">
              <a:spcBef>
                <a:spcPct val="0"/>
              </a:spcBef>
              <a:spcAft>
                <a:spcPct val="0"/>
              </a:spcAft>
            </a:pPr>
            <a:r>
              <a:rPr lang="en-US" sz="1100" b="1" dirty="0">
                <a:solidFill>
                  <a:srgbClr val="0F1419"/>
                </a:solidFill>
                <a:latin typeface="Calibri"/>
                <a:ea typeface="Calibri"/>
                <a:cs typeface="Calibri"/>
              </a:rPr>
              <a:t>Women in Tech Project </a:t>
            </a:r>
            <a:r>
              <a:rPr lang="en-US" sz="1100" dirty="0">
                <a:solidFill>
                  <a:srgbClr val="0F1419"/>
                </a:solidFill>
                <a:latin typeface="Calibri"/>
                <a:ea typeface="Calibri"/>
                <a:cs typeface="Calibri"/>
              </a:rPr>
              <a:t>at Jigsaw Headquarters. They’ve had a brilliant time!</a:t>
            </a:r>
          </a:p>
          <a:p>
            <a:pPr defTabSz="914400" eaLnBrk="0" fontAlgn="base" hangingPunct="0">
              <a:spcBef>
                <a:spcPct val="0"/>
              </a:spcBef>
              <a:spcAft>
                <a:spcPct val="0"/>
              </a:spcAft>
            </a:pPr>
            <a:endParaRPr lang="en-US" sz="1200" dirty="0">
              <a:solidFill>
                <a:srgbClr val="0F1419"/>
              </a:solidFill>
              <a:latin typeface="Calibri"/>
              <a:ea typeface="Calibri"/>
              <a:cs typeface="Calibri"/>
            </a:endParaRPr>
          </a:p>
        </p:txBody>
      </p:sp>
      <p:sp>
        <p:nvSpPr>
          <p:cNvPr id="33" name="TextBox 32">
            <a:extLst>
              <a:ext uri="{FF2B5EF4-FFF2-40B4-BE49-F238E27FC236}">
                <a16:creationId xmlns:a16="http://schemas.microsoft.com/office/drawing/2014/main" id="{E87594E2-7CFD-8EFD-CAC3-30F770F44FD7}"/>
              </a:ext>
            </a:extLst>
          </p:cNvPr>
          <p:cNvSpPr txBox="1"/>
          <p:nvPr/>
        </p:nvSpPr>
        <p:spPr>
          <a:xfrm>
            <a:off x="2193805" y="2281301"/>
            <a:ext cx="2482365" cy="1154162"/>
          </a:xfrm>
          <a:prstGeom prst="rect">
            <a:avLst/>
          </a:prstGeom>
          <a:noFill/>
        </p:spPr>
        <p:txBody>
          <a:bodyPr wrap="square" lIns="91440" tIns="45720" rIns="91440" bIns="45720" rtlCol="0" anchor="t">
            <a:spAutoFit/>
          </a:bodyPr>
          <a:lstStyle/>
          <a:p>
            <a:pPr defTabSz="914400" eaLnBrk="0" fontAlgn="base" hangingPunct="0">
              <a:spcBef>
                <a:spcPct val="0"/>
              </a:spcBef>
              <a:spcAft>
                <a:spcPct val="0"/>
              </a:spcAft>
            </a:pPr>
            <a:r>
              <a:rPr lang="en-US" sz="1100" dirty="0">
                <a:solidFill>
                  <a:srgbClr val="0F1419"/>
                </a:solidFill>
                <a:latin typeface="Calibri"/>
                <a:ea typeface="Calibri"/>
                <a:cs typeface="Calibri"/>
              </a:rPr>
              <a:t>We had an amazing World Book Day and love completing our World Book Day Hunt!</a:t>
            </a:r>
          </a:p>
          <a:p>
            <a:pPr defTabSz="914400" eaLnBrk="0" fontAlgn="base" hangingPunct="0">
              <a:spcBef>
                <a:spcPct val="0"/>
              </a:spcBef>
              <a:spcAft>
                <a:spcPct val="0"/>
              </a:spcAft>
            </a:pPr>
            <a:r>
              <a:rPr lang="en-US" sz="1100" dirty="0">
                <a:solidFill>
                  <a:srgbClr val="0F1419"/>
                </a:solidFill>
                <a:latin typeface="Calibri"/>
                <a:ea typeface="Calibri"/>
                <a:cs typeface="Calibri"/>
              </a:rPr>
              <a:t>Year 4 had a great time visiting Meynell Farm!</a:t>
            </a:r>
          </a:p>
          <a:p>
            <a:pPr defTabSz="914400" eaLnBrk="0" fontAlgn="base" hangingPunct="0">
              <a:spcBef>
                <a:spcPct val="0"/>
              </a:spcBef>
              <a:spcAft>
                <a:spcPct val="0"/>
              </a:spcAft>
            </a:pPr>
            <a:endParaRPr lang="en-US" sz="1200" dirty="0">
              <a:solidFill>
                <a:srgbClr val="0F1419"/>
              </a:solidFill>
              <a:latin typeface="Calibri"/>
              <a:ea typeface="Calibri"/>
              <a:cs typeface="Calibri"/>
            </a:endParaRPr>
          </a:p>
        </p:txBody>
      </p:sp>
      <p:pic>
        <p:nvPicPr>
          <p:cNvPr id="37" name="Picture 36">
            <a:extLst>
              <a:ext uri="{FF2B5EF4-FFF2-40B4-BE49-F238E27FC236}">
                <a16:creationId xmlns:a16="http://schemas.microsoft.com/office/drawing/2014/main" id="{FBFA2C54-D2F4-AAF6-7AAD-465DD3316F68}"/>
              </a:ext>
            </a:extLst>
          </p:cNvPr>
          <p:cNvPicPr>
            <a:picLocks noChangeAspect="1"/>
          </p:cNvPicPr>
          <p:nvPr/>
        </p:nvPicPr>
        <p:blipFill>
          <a:blip r:embed="rId10"/>
          <a:stretch>
            <a:fillRect/>
          </a:stretch>
        </p:blipFill>
        <p:spPr>
          <a:xfrm>
            <a:off x="4542947" y="3228247"/>
            <a:ext cx="2089026" cy="2038350"/>
          </a:xfrm>
          <a:prstGeom prst="rect">
            <a:avLst/>
          </a:prstGeom>
        </p:spPr>
      </p:pic>
      <p:pic>
        <p:nvPicPr>
          <p:cNvPr id="38" name="Picture 2" descr="Spring Clip Art - ClipArt Best">
            <a:extLst>
              <a:ext uri="{FF2B5EF4-FFF2-40B4-BE49-F238E27FC236}">
                <a16:creationId xmlns:a16="http://schemas.microsoft.com/office/drawing/2014/main" id="{4DC7F9D8-C84A-8209-86DF-5FAB6C58112C}"/>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2731166" y="8710941"/>
            <a:ext cx="1395663" cy="10318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61660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9841A3B4828A5458F81D5ADD5552E17" ma:contentTypeVersion="17" ma:contentTypeDescription="Create a new document." ma:contentTypeScope="" ma:versionID="778c82594aa8f20f26e46468f9a85dc0">
  <xsd:schema xmlns:xsd="http://www.w3.org/2001/XMLSchema" xmlns:xs="http://www.w3.org/2001/XMLSchema" xmlns:p="http://schemas.microsoft.com/office/2006/metadata/properties" xmlns:ns2="69fa2c03-a6a1-4d99-b013-a143e33b5e6e" xmlns:ns3="37619c55-af75-4643-a367-1a4675ee2a0f" targetNamespace="http://schemas.microsoft.com/office/2006/metadata/properties" ma:root="true" ma:fieldsID="6515f2272df5795030b63f1336151243" ns2:_="" ns3:_="">
    <xsd:import namespace="69fa2c03-a6a1-4d99-b013-a143e33b5e6e"/>
    <xsd:import namespace="37619c55-af75-4643-a367-1a4675ee2a0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OCR" minOccurs="0"/>
                <xsd:element ref="ns2:MediaServiceGenerationTime" minOccurs="0"/>
                <xsd:element ref="ns2:MediaServiceEventHashCode" minOccurs="0"/>
                <xsd:element ref="ns2:lcf76f155ced4ddcb4097134ff3c332f" minOccurs="0"/>
                <xsd:element ref="ns3:TaxCatchAll" minOccurs="0"/>
                <xsd:element ref="ns2:MediaServiceDateTaken" minOccurs="0"/>
                <xsd:element ref="ns2:MediaServiceObjectDetectorVersions" minOccurs="0"/>
                <xsd:element ref="ns2:MediaLengthInSecond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9fa2c03-a6a1-4d99-b013-a143e33b5e6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4b8025b3-5467-46d1-8877-209ac0a8e356" ma:termSetId="09814cd3-568e-fe90-9814-8d621ff8fb84" ma:anchorId="fba54fb3-c3e1-fe81-a776-ca4b69148c4d" ma:open="true" ma:isKeyword="false">
      <xsd:complexType>
        <xsd:sequence>
          <xsd:element ref="pc:Terms" minOccurs="0" maxOccurs="1"/>
        </xsd:sequence>
      </xsd:complexType>
    </xsd:element>
    <xsd:element name="MediaServiceDateTaken" ma:index="20" nillable="true" ma:displayName="MediaServiceDateTaken" ma:hidden="true" ma:indexed="true" ma:internalName="MediaServiceDateTaken" ma:readOnly="true">
      <xsd:simpleType>
        <xsd:restriction base="dms:Text"/>
      </xsd:simple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LengthInSeconds" ma:index="22" nillable="true" ma:displayName="MediaLengthInSeconds" ma:hidden="true" ma:internalName="MediaLengthInSeconds" ma:readOnly="true">
      <xsd:simpleType>
        <xsd:restriction base="dms:Unknown"/>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7619c55-af75-4643-a367-1a4675ee2a0f"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f2eaca1b-43ce-4919-b6fd-165839e40cd7}" ma:internalName="TaxCatchAll" ma:showField="CatchAllData" ma:web="37619c55-af75-4643-a367-1a4675ee2a0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haredWithUsers xmlns="37619c55-af75-4643-a367-1a4675ee2a0f">
      <UserInfo>
        <DisplayName>Forid Miah</DisplayName>
        <AccountId>12</AccountId>
        <AccountType/>
      </UserInfo>
      <UserInfo>
        <DisplayName>SharingLinks.bccca0e1-13fa-4e25-8528-567171e63bd8.OrganizationEdit.333b6c0c-eb34-4984-b32b-72244a23fd21</DisplayName>
        <AccountId>26</AccountId>
        <AccountType/>
      </UserInfo>
      <UserInfo>
        <DisplayName>Natalie Bounds</DisplayName>
        <AccountId>14</AccountId>
        <AccountType/>
      </UserInfo>
      <UserInfo>
        <DisplayName>Jackie Ozmen</DisplayName>
        <AccountId>13</AccountId>
        <AccountType/>
      </UserInfo>
      <UserInfo>
        <DisplayName>Sam Hickey</DisplayName>
        <AccountId>97</AccountId>
        <AccountType/>
      </UserInfo>
      <UserInfo>
        <DisplayName>Arvinder Badwal</DisplayName>
        <AccountId>15</AccountId>
        <AccountType/>
      </UserInfo>
      <UserInfo>
        <DisplayName>Claire Elliott</DisplayName>
        <AccountId>36</AccountId>
        <AccountType/>
      </UserInfo>
    </SharedWithUsers>
    <lcf76f155ced4ddcb4097134ff3c332f xmlns="69fa2c03-a6a1-4d99-b013-a143e33b5e6e">
      <Terms xmlns="http://schemas.microsoft.com/office/infopath/2007/PartnerControls"/>
    </lcf76f155ced4ddcb4097134ff3c332f>
    <TaxCatchAll xmlns="37619c55-af75-4643-a367-1a4675ee2a0f" xsi:nil="true"/>
  </documentManagement>
</p:properties>
</file>

<file path=customXml/itemProps1.xml><?xml version="1.0" encoding="utf-8"?>
<ds:datastoreItem xmlns:ds="http://schemas.openxmlformats.org/officeDocument/2006/customXml" ds:itemID="{913584FD-E1A1-4BF1-8C66-67D126A8E5DF}">
  <ds:schemaRefs>
    <ds:schemaRef ds:uri="http://schemas.microsoft.com/sharepoint/v3/contenttype/forms"/>
  </ds:schemaRefs>
</ds:datastoreItem>
</file>

<file path=customXml/itemProps2.xml><?xml version="1.0" encoding="utf-8"?>
<ds:datastoreItem xmlns:ds="http://schemas.openxmlformats.org/officeDocument/2006/customXml" ds:itemID="{66D0AD8C-465F-4D3C-BE04-13B6236E2C02}">
  <ds:schemaRefs>
    <ds:schemaRef ds:uri="37619c55-af75-4643-a367-1a4675ee2a0f"/>
    <ds:schemaRef ds:uri="69fa2c03-a6a1-4d99-b013-a143e33b5e6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252C225A-4B19-45F9-A40C-CF05D84D55D0}">
  <ds:schemaRefs>
    <ds:schemaRef ds:uri="http://purl.org/dc/elements/1.1/"/>
    <ds:schemaRef ds:uri="37619c55-af75-4643-a367-1a4675ee2a0f"/>
    <ds:schemaRef ds:uri="http://schemas.microsoft.com/office/infopath/2007/PartnerControls"/>
    <ds:schemaRef ds:uri="http://purl.org/dc/terms/"/>
    <ds:schemaRef ds:uri="http://schemas.microsoft.com/office/2006/metadata/properties"/>
    <ds:schemaRef ds:uri="http://schemas.microsoft.com/office/2006/documentManagement/types"/>
    <ds:schemaRef ds:uri="http://schemas.openxmlformats.org/package/2006/metadata/core-properties"/>
    <ds:schemaRef ds:uri="69fa2c03-a6a1-4d99-b013-a143e33b5e6e"/>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1502</TotalTime>
  <Words>784</Words>
  <Application>Microsoft Office PowerPoint</Application>
  <PresentationFormat>A4 Paper (210x297 mm)</PresentationFormat>
  <Paragraphs>134</Paragraphs>
  <Slides>2</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Times New Roman</vt:lpstr>
      <vt:lpstr>Office Theme</vt:lpstr>
      <vt:lpstr>PowerPoint Presentation</vt:lpstr>
      <vt:lpstr>PowerPoint Presentation</vt:lpstr>
    </vt:vector>
  </TitlesOfParts>
  <Company>Pear Tree Junior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Safeguarding Newsletter  Summer 2021</dc:title>
  <dc:creator>Donna Burdis</dc:creator>
  <cp:lastModifiedBy>Jackie Ozmen</cp:lastModifiedBy>
  <cp:revision>369</cp:revision>
  <cp:lastPrinted>2021-07-20T11:14:09Z</cp:lastPrinted>
  <dcterms:created xsi:type="dcterms:W3CDTF">2021-05-05T09:34:47Z</dcterms:created>
  <dcterms:modified xsi:type="dcterms:W3CDTF">2024-03-22T13:09:53Z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0x010100D9841A3B4828A5458F81D5ADD5552E17</vt:lpwstr>
  </property>
  <property fmtid="{D5CDD505-2E9C-101B-9397-08002B2CF9AE}" pid="3" name="MediaServiceImageTags">
    <vt:lpwstr/>
  </property>
</Properties>
</file>