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1"/>
  </p:notesMasterIdLst>
  <p:sldIdLst>
    <p:sldId id="259" r:id="rId5"/>
    <p:sldId id="265" r:id="rId6"/>
    <p:sldId id="272" r:id="rId7"/>
    <p:sldId id="273" r:id="rId8"/>
    <p:sldId id="264" r:id="rId9"/>
    <p:sldId id="268" r:id="rId10"/>
  </p:sldIdLst>
  <p:sldSz cx="6858000" cy="9906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FB1612-4B4C-D228-56C5-92F3B1F4EEB2}" v="75" dt="2024-10-22T11:22:34.701"/>
    <p1510:client id="{54C2F172-8E8F-463D-8685-7284789E758D}" v="242" dt="2024-10-23T08:57:35.896"/>
    <p1510:client id="{F97494DC-4834-A048-497B-4D8A52763CA6}" v="5913" dt="2024-10-21T11:53:27.6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9" autoAdjust="0"/>
    <p:restoredTop sz="94660"/>
  </p:normalViewPr>
  <p:slideViewPr>
    <p:cSldViewPr snapToGrid="0">
      <p:cViewPr varScale="1">
        <p:scale>
          <a:sx n="50" d="100"/>
          <a:sy n="50" d="100"/>
        </p:scale>
        <p:origin x="234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50084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500844"/>
          </a:xfrm>
          <a:prstGeom prst="rect">
            <a:avLst/>
          </a:prstGeom>
        </p:spPr>
        <p:txBody>
          <a:bodyPr vert="horz" lIns="91440" tIns="45720" rIns="91440" bIns="45720" rtlCol="0"/>
          <a:lstStyle>
            <a:lvl1pPr algn="r">
              <a:defRPr sz="1200"/>
            </a:lvl1pPr>
          </a:lstStyle>
          <a:p>
            <a:fld id="{4957C394-D3E4-4648-8A21-12EF56AB0C31}" type="datetimeFigureOut">
              <a:rPr lang="en-GB" smtClean="0"/>
              <a:t>23/10/2024</a:t>
            </a:fld>
            <a:endParaRPr lang="en-GB"/>
          </a:p>
        </p:txBody>
      </p:sp>
      <p:sp>
        <p:nvSpPr>
          <p:cNvPr id="4" name="Slide Image Placeholder 3"/>
          <p:cNvSpPr>
            <a:spLocks noGrp="1" noRot="1" noChangeAspect="1"/>
          </p:cNvSpPr>
          <p:nvPr>
            <p:ph type="sldImg" idx="2"/>
          </p:nvPr>
        </p:nvSpPr>
        <p:spPr>
          <a:xfrm>
            <a:off x="2233613" y="1247775"/>
            <a:ext cx="2330450" cy="33686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803934"/>
            <a:ext cx="5438140" cy="393049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81358"/>
            <a:ext cx="2945659" cy="50084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81358"/>
            <a:ext cx="2945659" cy="500842"/>
          </a:xfrm>
          <a:prstGeom prst="rect">
            <a:avLst/>
          </a:prstGeom>
        </p:spPr>
        <p:txBody>
          <a:bodyPr vert="horz" lIns="91440" tIns="45720" rIns="91440" bIns="45720" rtlCol="0" anchor="b"/>
          <a:lstStyle>
            <a:lvl1pPr algn="r">
              <a:defRPr sz="1200"/>
            </a:lvl1pPr>
          </a:lstStyle>
          <a:p>
            <a:fld id="{44D72CA1-175D-4009-B89D-AAF6FD314BB1}" type="slidenum">
              <a:rPr lang="en-GB" smtClean="0"/>
              <a:t>‹#›</a:t>
            </a:fld>
            <a:endParaRPr lang="en-GB"/>
          </a:p>
        </p:txBody>
      </p:sp>
    </p:spTree>
    <p:extLst>
      <p:ext uri="{BB962C8B-B14F-4D97-AF65-F5344CB8AC3E}">
        <p14:creationId xmlns:p14="http://schemas.microsoft.com/office/powerpoint/2010/main" val="255518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F18FA05-D36B-41A5-81C0-FDB5A3254309}" type="slidenum">
              <a:rPr lang="en-GB" smtClean="0"/>
              <a:t>3</a:t>
            </a:fld>
            <a:endParaRPr lang="en-GB"/>
          </a:p>
        </p:txBody>
      </p:sp>
    </p:spTree>
    <p:extLst>
      <p:ext uri="{BB962C8B-B14F-4D97-AF65-F5344CB8AC3E}">
        <p14:creationId xmlns:p14="http://schemas.microsoft.com/office/powerpoint/2010/main" val="1584371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FFEA7218-3642-4942-8138-6A461D3C7ECF}"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2879213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EA7218-3642-4942-8138-6A461D3C7ECF}"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3077517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EA7218-3642-4942-8138-6A461D3C7ECF}"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4091493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FEA7218-3642-4942-8138-6A461D3C7ECF}" type="datetimeFigureOut">
              <a:rPr lang="en-GB" smtClean="0"/>
              <a:t>23/10/2024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448279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FEA7218-3642-4942-8138-6A461D3C7ECF}" type="datetimeFigureOut">
              <a:rPr lang="en-GB" smtClean="0"/>
              <a:t>23/10/2024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1410523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FEA7218-3642-4942-8138-6A461D3C7ECF}" type="datetimeFigureOut">
              <a:rPr lang="en-GB" smtClean="0"/>
              <a:t>23/10/2024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1051004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EA7218-3642-4942-8138-6A461D3C7ECF}" type="datetimeFigureOut">
              <a:rPr lang="en-GB" smtClean="0"/>
              <a:t>23/10/2024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206609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FEA7218-3642-4942-8138-6A461D3C7ECF}" type="datetimeFigureOut">
              <a:rPr lang="en-GB" smtClean="0"/>
              <a:t>23/10/2024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3545756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FEA7218-3642-4942-8138-6A461D3C7ECF}" type="datetimeFigureOut">
              <a:rPr lang="en-GB" smtClean="0"/>
              <a:t>23/10/2024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470083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EA7218-3642-4942-8138-6A461D3C7ECF}"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1598084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EA7218-3642-4942-8138-6A461D3C7ECF}"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E2308C-BDD2-4EC6-B7A7-F3AEA4107B42}" type="slidenum">
              <a:rPr lang="en-GB" smtClean="0"/>
              <a:t>‹#›</a:t>
            </a:fld>
            <a:endParaRPr lang="en-GB"/>
          </a:p>
        </p:txBody>
      </p:sp>
    </p:spTree>
    <p:extLst>
      <p:ext uri="{BB962C8B-B14F-4D97-AF65-F5344CB8AC3E}">
        <p14:creationId xmlns:p14="http://schemas.microsoft.com/office/powerpoint/2010/main" val="977156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FEA7218-3642-4942-8138-6A461D3C7ECF}" type="datetimeFigureOut">
              <a:rPr lang="en-GB" smtClean="0"/>
              <a:t>23/10/2024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3E2308C-BDD2-4EC6-B7A7-F3AEA4107B42}" type="slidenum">
              <a:rPr lang="en-GB" smtClean="0"/>
              <a:t>‹#›</a:t>
            </a:fld>
            <a:endParaRPr lang="en-GB"/>
          </a:p>
        </p:txBody>
      </p:sp>
    </p:spTree>
    <p:extLst>
      <p:ext uri="{BB962C8B-B14F-4D97-AF65-F5344CB8AC3E}">
        <p14:creationId xmlns:p14="http://schemas.microsoft.com/office/powerpoint/2010/main" val="20687592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transformtrust.co.uk/vacancies/" TargetMode="Externa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jpeg"/><Relationship Id="rId12"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6" descr="Landscape-formal-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2121" y="143773"/>
            <a:ext cx="1519783" cy="59945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821903" y="89558"/>
            <a:ext cx="4914417" cy="70788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b="1" dirty="0">
                <a:latin typeface="Calibri" panose="020F0502020204030204" pitchFamily="34" charset="0"/>
                <a:cs typeface="Calibri" panose="020F0502020204030204" pitchFamily="34" charset="0"/>
              </a:rPr>
              <a:t>Pear Tree Community Junior School</a:t>
            </a:r>
          </a:p>
          <a:p>
            <a:pPr algn="ctr" defTabSz="914400" eaLnBrk="0" fontAlgn="base" hangingPunct="0">
              <a:spcBef>
                <a:spcPct val="0"/>
              </a:spcBef>
              <a:spcAft>
                <a:spcPct val="0"/>
              </a:spcAft>
            </a:pPr>
            <a:r>
              <a:rPr lang="en-GB" altLang="en-US" sz="2000" b="1" dirty="0">
                <a:latin typeface="Calibri"/>
                <a:cs typeface="Calibri"/>
              </a:rPr>
              <a:t> October</a:t>
            </a:r>
            <a:r>
              <a:rPr kumimoji="0" lang="en-GB" altLang="en-US" sz="2000" b="1" i="0" strike="noStrike" cap="none" normalizeH="0" baseline="0" dirty="0">
                <a:ln>
                  <a:noFill/>
                </a:ln>
                <a:latin typeface="Calibri"/>
                <a:cs typeface="Calibri"/>
              </a:rPr>
              <a:t> 2024</a:t>
            </a:r>
            <a:endParaRPr lang="en-GB" altLang="en-US" sz="2000" b="0" i="0" strike="noStrike" cap="none" normalizeH="0" baseline="0" dirty="0">
              <a:ln>
                <a:noFill/>
              </a:ln>
              <a:latin typeface="Calibri"/>
              <a:ea typeface="Calibri"/>
              <a:cs typeface="Calibri"/>
            </a:endParaRPr>
          </a:p>
        </p:txBody>
      </p:sp>
      <p:sp>
        <p:nvSpPr>
          <p:cNvPr id="3" name="Rectangle 2"/>
          <p:cNvSpPr/>
          <p:nvPr/>
        </p:nvSpPr>
        <p:spPr>
          <a:xfrm>
            <a:off x="114238" y="838319"/>
            <a:ext cx="6622082" cy="1844992"/>
          </a:xfrm>
          <a:prstGeom prst="rect">
            <a:avLst/>
          </a:prstGeom>
          <a:ln w="57150">
            <a:solidFill>
              <a:srgbClr val="0070C0"/>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fontAlgn="base">
              <a:lnSpc>
                <a:spcPct val="107000"/>
              </a:lnSpc>
            </a:pPr>
            <a:r>
              <a:rPr lang="en-US" sz="1200" dirty="0">
                <a:solidFill>
                  <a:srgbClr val="000000"/>
                </a:solidFill>
                <a:latin typeface="Calibri"/>
                <a:ea typeface="Times New Roman" panose="02020603050405020304" pitchFamily="18" charset="0"/>
                <a:cs typeface="Calibri"/>
              </a:rPr>
              <a:t>Dear Parents / Carers</a:t>
            </a:r>
          </a:p>
          <a:p>
            <a:pPr>
              <a:lnSpc>
                <a:spcPct val="107000"/>
              </a:lnSpc>
            </a:pPr>
            <a:r>
              <a:rPr lang="en-GB" sz="1200" dirty="0">
                <a:solidFill>
                  <a:srgbClr val="000000"/>
                </a:solidFill>
                <a:latin typeface="Calibri"/>
                <a:cs typeface="Calibri"/>
              </a:rPr>
              <a:t>It always amazes us how quickly the first half term flies by! The children have continued to </a:t>
            </a:r>
            <a:r>
              <a:rPr lang="en-GB" sz="1200" b="1" dirty="0">
                <a:solidFill>
                  <a:srgbClr val="00B050"/>
                </a:solidFill>
                <a:latin typeface="Calibri"/>
                <a:cs typeface="Calibri"/>
              </a:rPr>
              <a:t>try their very best</a:t>
            </a:r>
            <a:r>
              <a:rPr lang="en-GB" sz="1200" dirty="0">
                <a:solidFill>
                  <a:srgbClr val="000000"/>
                </a:solidFill>
                <a:latin typeface="Calibri"/>
                <a:cs typeface="Calibri"/>
              </a:rPr>
              <a:t> and we always enjoy seeing them come into school with a </a:t>
            </a:r>
            <a:r>
              <a:rPr lang="en-GB" sz="1200" b="1" dirty="0">
                <a:solidFill>
                  <a:srgbClr val="00B050"/>
                </a:solidFill>
                <a:latin typeface="Calibri"/>
                <a:cs typeface="Calibri"/>
              </a:rPr>
              <a:t>smile</a:t>
            </a:r>
            <a:r>
              <a:rPr lang="en-GB" sz="1200" dirty="0">
                <a:solidFill>
                  <a:srgbClr val="000000"/>
                </a:solidFill>
                <a:latin typeface="Calibri"/>
                <a:cs typeface="Calibri"/>
              </a:rPr>
              <a:t>. Next term we have </a:t>
            </a:r>
            <a:r>
              <a:rPr lang="en-GB" sz="1200" b="1" dirty="0">
                <a:solidFill>
                  <a:srgbClr val="00B050"/>
                </a:solidFill>
                <a:latin typeface="Calibri"/>
                <a:cs typeface="Calibri"/>
              </a:rPr>
              <a:t>Diwali</a:t>
            </a:r>
            <a:r>
              <a:rPr lang="en-GB" sz="1200" dirty="0">
                <a:solidFill>
                  <a:srgbClr val="000000"/>
                </a:solidFill>
                <a:latin typeface="Calibri"/>
                <a:cs typeface="Calibri"/>
              </a:rPr>
              <a:t> and </a:t>
            </a:r>
            <a:r>
              <a:rPr lang="en-GB" sz="1200" b="1" dirty="0">
                <a:solidFill>
                  <a:srgbClr val="00B050"/>
                </a:solidFill>
                <a:latin typeface="Calibri"/>
                <a:cs typeface="Calibri"/>
              </a:rPr>
              <a:t>Christmas</a:t>
            </a:r>
            <a:r>
              <a:rPr lang="en-GB" sz="1200" dirty="0">
                <a:solidFill>
                  <a:srgbClr val="000000"/>
                </a:solidFill>
                <a:latin typeface="Calibri"/>
                <a:cs typeface="Calibri"/>
              </a:rPr>
              <a:t> preparations to look forward to, as well as our first </a:t>
            </a:r>
            <a:r>
              <a:rPr lang="en-GB" sz="1200" b="1" dirty="0">
                <a:solidFill>
                  <a:srgbClr val="00B050"/>
                </a:solidFill>
                <a:latin typeface="Calibri"/>
                <a:cs typeface="Calibri"/>
              </a:rPr>
              <a:t>parents' meetings</a:t>
            </a:r>
            <a:r>
              <a:rPr lang="en-GB" sz="1200" dirty="0">
                <a:solidFill>
                  <a:srgbClr val="000000"/>
                </a:solidFill>
                <a:latin typeface="Calibri"/>
                <a:cs typeface="Calibri"/>
              </a:rPr>
              <a:t> of the year – if you haven't booked your appointment yet, please see your child's class teacher. Have a restful half term and we look forward to seeing you back at school on </a:t>
            </a:r>
            <a:r>
              <a:rPr lang="en-GB" sz="1200" b="1" dirty="0">
                <a:solidFill>
                  <a:srgbClr val="00B050"/>
                </a:solidFill>
                <a:latin typeface="Calibri"/>
                <a:cs typeface="Calibri"/>
              </a:rPr>
              <a:t>November 4th</a:t>
            </a:r>
            <a:r>
              <a:rPr lang="en-GB" sz="1200" dirty="0">
                <a:solidFill>
                  <a:srgbClr val="000000"/>
                </a:solidFill>
                <a:latin typeface="Calibri"/>
                <a:cs typeface="Calibri"/>
              </a:rPr>
              <a:t>.</a:t>
            </a:r>
            <a:endParaRPr lang="en-GB" sz="1200" dirty="0">
              <a:ea typeface="Calibri"/>
              <a:cs typeface="Calibri"/>
            </a:endParaRPr>
          </a:p>
          <a:p>
            <a:pPr>
              <a:lnSpc>
                <a:spcPct val="107000"/>
              </a:lnSpc>
            </a:pPr>
            <a:endParaRPr lang="en-GB" sz="1200" dirty="0">
              <a:solidFill>
                <a:srgbClr val="000000"/>
              </a:solidFill>
              <a:latin typeface="Calibri"/>
              <a:ea typeface="Calibri"/>
              <a:cs typeface="Calibri"/>
            </a:endParaRPr>
          </a:p>
          <a:p>
            <a:pPr algn="l" rtl="0" fontAlgn="base"/>
            <a:r>
              <a:rPr lang="en-GB" sz="1200" dirty="0">
                <a:solidFill>
                  <a:srgbClr val="000000"/>
                </a:solidFill>
                <a:latin typeface="Calibri"/>
                <a:ea typeface="Times New Roman" panose="02020603050405020304" pitchFamily="18" charset="0"/>
                <a:cs typeface="Calibri"/>
              </a:rPr>
              <a:t>Miss Bounds and Mrs Badwal</a:t>
            </a:r>
          </a:p>
          <a:p>
            <a:endParaRPr lang="en-GB" sz="1200" dirty="0">
              <a:solidFill>
                <a:srgbClr val="000000"/>
              </a:solidFill>
              <a:latin typeface="Calibri"/>
              <a:ea typeface="Calibri"/>
              <a:cs typeface="Calibri"/>
            </a:endParaRPr>
          </a:p>
        </p:txBody>
      </p:sp>
      <p:sp>
        <p:nvSpPr>
          <p:cNvPr id="16" name="Rectangle 15"/>
          <p:cNvSpPr/>
          <p:nvPr/>
        </p:nvSpPr>
        <p:spPr>
          <a:xfrm>
            <a:off x="120068" y="2864945"/>
            <a:ext cx="6579056" cy="2369880"/>
          </a:xfrm>
          <a:prstGeom prst="rect">
            <a:avLst/>
          </a:prstGeom>
          <a:noFill/>
          <a:ln w="57150">
            <a:solidFill>
              <a:srgbClr val="FFC000"/>
            </a:solidFill>
          </a:ln>
        </p:spPr>
        <p:txBody>
          <a:bodyPr wrap="square" lIns="91440" tIns="45720" rIns="91440" bIns="45720" anchor="t">
            <a:spAutoFit/>
          </a:bodyPr>
          <a:lstStyle/>
          <a:p>
            <a:r>
              <a:rPr lang="en-GB" sz="1600" b="1" dirty="0" err="1">
                <a:ea typeface="Calibri"/>
                <a:cs typeface="Calibri"/>
              </a:rPr>
              <a:t>TEAtime</a:t>
            </a:r>
            <a:r>
              <a:rPr lang="en-GB" sz="1600" b="1" dirty="0">
                <a:ea typeface="Calibri"/>
                <a:cs typeface="Calibri"/>
              </a:rPr>
              <a:t> extra-curricular clubs</a:t>
            </a:r>
          </a:p>
          <a:p>
            <a:r>
              <a:rPr lang="en-GB" sz="1200" dirty="0">
                <a:ea typeface="+mn-lt"/>
                <a:cs typeface="+mn-lt"/>
              </a:rPr>
              <a:t>We’re excited by the popularity of our </a:t>
            </a:r>
            <a:r>
              <a:rPr lang="en-GB" sz="1200" err="1">
                <a:ea typeface="+mn-lt"/>
                <a:cs typeface="+mn-lt"/>
              </a:rPr>
              <a:t>TEAtime</a:t>
            </a:r>
            <a:r>
              <a:rPr lang="en-GB" sz="1200" dirty="0">
                <a:ea typeface="+mn-lt"/>
                <a:cs typeface="+mn-lt"/>
              </a:rPr>
              <a:t> clubs this year, with over 160 applications for Term 1. However, spaces are limited, and not all children can be accommodated.</a:t>
            </a:r>
            <a:endParaRPr lang="en-GB" sz="1200" dirty="0">
              <a:ea typeface="Calibri"/>
              <a:cs typeface="Calibri"/>
            </a:endParaRPr>
          </a:p>
          <a:p>
            <a:endParaRPr lang="en-GB" sz="1200" dirty="0">
              <a:ea typeface="+mn-lt"/>
              <a:cs typeface="+mn-lt"/>
            </a:endParaRPr>
          </a:p>
          <a:p>
            <a:r>
              <a:rPr lang="en-GB" sz="1200" dirty="0">
                <a:ea typeface="+mn-lt"/>
                <a:cs typeface="+mn-lt"/>
              </a:rPr>
              <a:t>To make the process fairer, we are trialling a new system for allocating spaces:</a:t>
            </a:r>
            <a:endParaRPr lang="en-GB" sz="1200">
              <a:ea typeface="Calibri"/>
              <a:cs typeface="Calibri"/>
            </a:endParaRPr>
          </a:p>
          <a:p>
            <a:pPr marL="285750" indent="-285750">
              <a:buFont typeface="Arial"/>
              <a:buChar char="•"/>
            </a:pPr>
            <a:r>
              <a:rPr lang="en-GB" sz="1200" b="1" dirty="0">
                <a:ea typeface="+mn-lt"/>
                <a:cs typeface="+mn-lt"/>
              </a:rPr>
              <a:t>Priority 1</a:t>
            </a:r>
            <a:r>
              <a:rPr lang="en-GB" sz="1200" dirty="0">
                <a:ea typeface="+mn-lt"/>
                <a:cs typeface="+mn-lt"/>
              </a:rPr>
              <a:t>: Children who are Looked After or on our SEND register.</a:t>
            </a:r>
            <a:endParaRPr lang="en-GB" sz="1200" dirty="0">
              <a:ea typeface="Calibri"/>
              <a:cs typeface="Calibri"/>
            </a:endParaRPr>
          </a:p>
          <a:p>
            <a:pPr marL="285750" indent="-285750">
              <a:buFont typeface="Arial"/>
              <a:buChar char="•"/>
            </a:pPr>
            <a:r>
              <a:rPr lang="en-GB" sz="1200" b="1" dirty="0">
                <a:ea typeface="+mn-lt"/>
                <a:cs typeface="+mn-lt"/>
              </a:rPr>
              <a:t>Priority 2</a:t>
            </a:r>
            <a:r>
              <a:rPr lang="en-GB" sz="1200" dirty="0">
                <a:ea typeface="+mn-lt"/>
                <a:cs typeface="+mn-lt"/>
              </a:rPr>
              <a:t>: Children receiving pupil premium or those new to clubs.</a:t>
            </a:r>
            <a:endParaRPr lang="en-GB" sz="1200" dirty="0">
              <a:ea typeface="Calibri"/>
              <a:cs typeface="Calibri"/>
            </a:endParaRPr>
          </a:p>
          <a:p>
            <a:pPr marL="285750" indent="-285750">
              <a:buFont typeface="Arial"/>
              <a:buChar char="•"/>
            </a:pPr>
            <a:r>
              <a:rPr lang="en-GB" sz="1200" b="1" dirty="0">
                <a:ea typeface="+mn-lt"/>
                <a:cs typeface="+mn-lt"/>
              </a:rPr>
              <a:t>Priority 3</a:t>
            </a:r>
            <a:r>
              <a:rPr lang="en-GB" sz="1200" dirty="0">
                <a:ea typeface="+mn-lt"/>
                <a:cs typeface="+mn-lt"/>
              </a:rPr>
              <a:t>: Sibling Groups</a:t>
            </a:r>
            <a:endParaRPr lang="en-GB" sz="1200" dirty="0">
              <a:ea typeface="Calibri"/>
              <a:cs typeface="Calibri"/>
            </a:endParaRPr>
          </a:p>
          <a:p>
            <a:pPr marL="285750" indent="-285750">
              <a:buFont typeface="Arial"/>
              <a:buChar char="•"/>
            </a:pPr>
            <a:r>
              <a:rPr lang="en-GB" sz="1200" b="1" dirty="0">
                <a:ea typeface="+mn-lt"/>
                <a:cs typeface="+mn-lt"/>
              </a:rPr>
              <a:t>Priority 4</a:t>
            </a:r>
            <a:r>
              <a:rPr lang="en-GB" sz="1200" dirty="0">
                <a:ea typeface="+mn-lt"/>
                <a:cs typeface="+mn-lt"/>
              </a:rPr>
              <a:t>: Children who have previously attended.</a:t>
            </a:r>
            <a:endParaRPr lang="en-GB" sz="1200" dirty="0">
              <a:ea typeface="Calibri"/>
              <a:cs typeface="Calibri"/>
            </a:endParaRPr>
          </a:p>
          <a:p>
            <a:r>
              <a:rPr lang="en-GB" sz="1200" dirty="0">
                <a:ea typeface="+mn-lt"/>
                <a:cs typeface="+mn-lt"/>
              </a:rPr>
              <a:t>Due to this, your child may receive a place one term but not the next. If this affects your work schedule, please contact Mr. Riley, and we’ll explore how to support you.</a:t>
            </a:r>
            <a:endParaRPr lang="en-GB" sz="1200" dirty="0">
              <a:ea typeface="Calibri"/>
              <a:cs typeface="Calibri"/>
            </a:endParaRPr>
          </a:p>
          <a:p>
            <a:r>
              <a:rPr lang="en-GB" sz="1200" dirty="0">
                <a:ea typeface="+mn-lt"/>
                <a:cs typeface="+mn-lt"/>
              </a:rPr>
              <a:t>Thank you for your understanding.</a:t>
            </a:r>
            <a:endParaRPr lang="en-GB" sz="1200" dirty="0">
              <a:ea typeface="Calibri"/>
              <a:cs typeface="Calibri"/>
            </a:endParaRPr>
          </a:p>
        </p:txBody>
      </p:sp>
      <p:pic>
        <p:nvPicPr>
          <p:cNvPr id="7" name="Picture 2">
            <a:extLst>
              <a:ext uri="{FF2B5EF4-FFF2-40B4-BE49-F238E27FC236}">
                <a16:creationId xmlns:a16="http://schemas.microsoft.com/office/drawing/2014/main" id="{116BE33A-3BDB-34C6-C422-6732800866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5022" y="1986824"/>
            <a:ext cx="696741" cy="6951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person with long hair smiling&#10;&#10;Description automatically generated">
            <a:extLst>
              <a:ext uri="{FF2B5EF4-FFF2-40B4-BE49-F238E27FC236}">
                <a16:creationId xmlns:a16="http://schemas.microsoft.com/office/drawing/2014/main" id="{DFD337F6-8826-80EC-5202-0B70F4405C5D}"/>
              </a:ext>
            </a:extLst>
          </p:cNvPr>
          <p:cNvPicPr>
            <a:picLocks noChangeAspect="1"/>
          </p:cNvPicPr>
          <p:nvPr/>
        </p:nvPicPr>
        <p:blipFill>
          <a:blip r:embed="rId4"/>
          <a:stretch>
            <a:fillRect/>
          </a:stretch>
        </p:blipFill>
        <p:spPr>
          <a:xfrm rot="5400000">
            <a:off x="6054618" y="2069684"/>
            <a:ext cx="718013" cy="512173"/>
          </a:xfrm>
          <a:prstGeom prst="rect">
            <a:avLst/>
          </a:prstGeom>
        </p:spPr>
      </p:pic>
      <p:sp>
        <p:nvSpPr>
          <p:cNvPr id="8" name="Rectangle 7">
            <a:extLst>
              <a:ext uri="{FF2B5EF4-FFF2-40B4-BE49-F238E27FC236}">
                <a16:creationId xmlns:a16="http://schemas.microsoft.com/office/drawing/2014/main" id="{6DD07D8E-DFA1-CB06-9DDD-2581C00CCC74}"/>
              </a:ext>
            </a:extLst>
          </p:cNvPr>
          <p:cNvSpPr/>
          <p:nvPr/>
        </p:nvSpPr>
        <p:spPr>
          <a:xfrm>
            <a:off x="96522" y="5458968"/>
            <a:ext cx="6614643" cy="2246769"/>
          </a:xfrm>
          <a:prstGeom prst="rect">
            <a:avLst/>
          </a:prstGeom>
          <a:noFill/>
          <a:ln w="57150">
            <a:solidFill>
              <a:srgbClr val="0070C0"/>
            </a:solid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Nut-Free School</a:t>
            </a:r>
          </a:p>
          <a:p>
            <a:r>
              <a:rPr lang="en-GB" sz="1400" dirty="0"/>
              <a:t>We have a number of pupils in school who have severe allergic reactions to nuts and nut products. To help keep these children safe, we are asking that children </a:t>
            </a:r>
            <a:r>
              <a:rPr lang="en-GB" sz="1400" b="1" u="sng" dirty="0"/>
              <a:t>do not </a:t>
            </a:r>
            <a:r>
              <a:rPr lang="en-GB" sz="1400" dirty="0"/>
              <a:t>bring any nuts or nut products into school. This includes: </a:t>
            </a:r>
            <a:endParaRPr lang="en-GB" sz="1400" dirty="0">
              <a:cs typeface="Calibri"/>
            </a:endParaRPr>
          </a:p>
          <a:p>
            <a:pPr marL="285750" indent="-285750">
              <a:buFont typeface="Arial"/>
              <a:buChar char="•"/>
            </a:pPr>
            <a:r>
              <a:rPr lang="en-GB" sz="1400" dirty="0"/>
              <a:t>Peanut Butter and Nutella sandwiches </a:t>
            </a:r>
            <a:endParaRPr lang="en-GB" sz="1400" dirty="0">
              <a:cs typeface="Calibri"/>
            </a:endParaRPr>
          </a:p>
          <a:p>
            <a:pPr marL="285750" indent="-285750">
              <a:buFont typeface="Arial"/>
              <a:buChar char="•"/>
            </a:pPr>
            <a:r>
              <a:rPr lang="en-GB" sz="1400" dirty="0">
                <a:cs typeface="Calibri"/>
              </a:rPr>
              <a:t>Some Cereal and Granola bars</a:t>
            </a:r>
          </a:p>
          <a:p>
            <a:pPr marL="285750" indent="-285750">
              <a:buFont typeface="Arial"/>
              <a:buChar char="•"/>
            </a:pPr>
            <a:r>
              <a:rPr lang="en-GB" sz="1400" dirty="0">
                <a:cs typeface="Calibri"/>
              </a:rPr>
              <a:t>Chocolate containing nuts.</a:t>
            </a:r>
          </a:p>
          <a:p>
            <a:r>
              <a:rPr lang="en-GB" sz="1400" dirty="0">
                <a:cs typeface="Calibri"/>
              </a:rPr>
              <a:t>Please check ingredients carefully before sending into school.</a:t>
            </a:r>
          </a:p>
          <a:p>
            <a:r>
              <a:rPr lang="en-GB" sz="1400" dirty="0"/>
              <a:t>Chocolate or sweets sent in for a child’s birthday  </a:t>
            </a:r>
            <a:r>
              <a:rPr lang="en-GB" sz="1400" b="1" dirty="0"/>
              <a:t>MUST</a:t>
            </a:r>
            <a:r>
              <a:rPr lang="en-GB" sz="1400" dirty="0"/>
              <a:t> be given to the school office so they can check for nut products and gelatine. </a:t>
            </a:r>
          </a:p>
        </p:txBody>
      </p:sp>
      <p:pic>
        <p:nvPicPr>
          <p:cNvPr id="11" name="Picture 10" descr="Nut Free School – Parkside Community Primary School">
            <a:extLst>
              <a:ext uri="{FF2B5EF4-FFF2-40B4-BE49-F238E27FC236}">
                <a16:creationId xmlns:a16="http://schemas.microsoft.com/office/drawing/2014/main" id="{DD9987CB-9C6C-8737-2CCA-43D1C9E96280}"/>
              </a:ext>
            </a:extLst>
          </p:cNvPr>
          <p:cNvPicPr>
            <a:picLocks noChangeAspect="1"/>
          </p:cNvPicPr>
          <p:nvPr/>
        </p:nvPicPr>
        <p:blipFill>
          <a:blip r:embed="rId5"/>
          <a:stretch>
            <a:fillRect/>
          </a:stretch>
        </p:blipFill>
        <p:spPr>
          <a:xfrm>
            <a:off x="5340347" y="6162396"/>
            <a:ext cx="1086609" cy="1047750"/>
          </a:xfrm>
          <a:prstGeom prst="rect">
            <a:avLst/>
          </a:prstGeom>
        </p:spPr>
      </p:pic>
      <p:sp>
        <p:nvSpPr>
          <p:cNvPr id="13" name="Rectangle 12">
            <a:extLst>
              <a:ext uri="{FF2B5EF4-FFF2-40B4-BE49-F238E27FC236}">
                <a16:creationId xmlns:a16="http://schemas.microsoft.com/office/drawing/2014/main" id="{EDAC1421-EDAC-D9B5-B16E-15A83992AFE9}"/>
              </a:ext>
            </a:extLst>
          </p:cNvPr>
          <p:cNvSpPr/>
          <p:nvPr/>
        </p:nvSpPr>
        <p:spPr>
          <a:xfrm>
            <a:off x="130691" y="7841400"/>
            <a:ext cx="6609728" cy="2062103"/>
          </a:xfrm>
          <a:prstGeom prst="rect">
            <a:avLst/>
          </a:prstGeom>
          <a:noFill/>
          <a:ln w="57150">
            <a:solidFill>
              <a:srgbClr val="00B050"/>
            </a:solidFill>
          </a:ln>
        </p:spPr>
        <p:txBody>
          <a:bodyPr wrap="square" lIns="91440" tIns="45720" rIns="91440" bIns="45720" anchor="t">
            <a:spAutoFit/>
          </a:bodyPr>
          <a:lstStyle/>
          <a:p>
            <a:r>
              <a:rPr lang="en-GB" sz="1600" b="1" dirty="0">
                <a:solidFill>
                  <a:srgbClr val="0070C0"/>
                </a:solidFill>
              </a:rPr>
              <a:t> </a:t>
            </a:r>
            <a:r>
              <a:rPr lang="en-GB" sz="1600" b="1" dirty="0"/>
              <a:t>Vacancies</a:t>
            </a:r>
          </a:p>
          <a:p>
            <a:r>
              <a:rPr lang="en-GB" sz="1400" b="1" dirty="0">
                <a:ea typeface="Calibri"/>
                <a:cs typeface="Calibri"/>
              </a:rPr>
              <a:t>Mid-Day Supervisors and Cleaners</a:t>
            </a:r>
            <a:endParaRPr lang="en-US" sz="1400" dirty="0">
              <a:ea typeface="Calibri"/>
              <a:cs typeface="Calibri"/>
            </a:endParaRPr>
          </a:p>
          <a:p>
            <a:r>
              <a:rPr lang="en-GB" sz="1400" dirty="0">
                <a:ea typeface="Calibri"/>
                <a:cs typeface="Calibri"/>
              </a:rPr>
              <a:t>We are currently recruiting for mid-day supervisors and cleaners. Applications can be </a:t>
            </a:r>
            <a:r>
              <a:rPr lang="en-GB" sz="1400" dirty="0">
                <a:solidFill>
                  <a:srgbClr val="000000"/>
                </a:solidFill>
                <a:ea typeface="Calibri"/>
                <a:cs typeface="Calibri"/>
              </a:rPr>
              <a:t>found </a:t>
            </a:r>
            <a:r>
              <a:rPr lang="en-GB" sz="1400" dirty="0">
                <a:ea typeface="+mn-lt"/>
                <a:cs typeface="+mn-lt"/>
              </a:rPr>
              <a:t>here </a:t>
            </a:r>
            <a:r>
              <a:rPr lang="en-GB" sz="1400" dirty="0">
                <a:ea typeface="+mn-lt"/>
                <a:cs typeface="+mn-lt"/>
                <a:hlinkClick r:id="rId6"/>
              </a:rPr>
              <a:t>https://www.transformtrust.co.uk/vacancies/</a:t>
            </a:r>
            <a:r>
              <a:rPr lang="en-GB" sz="1400" dirty="0">
                <a:ea typeface="+mn-lt"/>
                <a:cs typeface="+mn-lt"/>
              </a:rPr>
              <a:t> </a:t>
            </a:r>
            <a:r>
              <a:rPr lang="en-GB" sz="1400" dirty="0">
                <a:solidFill>
                  <a:srgbClr val="FF0000"/>
                </a:solidFill>
                <a:ea typeface="Calibri"/>
                <a:cs typeface="Calibri"/>
              </a:rPr>
              <a:t> </a:t>
            </a:r>
            <a:r>
              <a:rPr lang="en-GB" sz="1400" dirty="0">
                <a:ea typeface="Calibri"/>
                <a:cs typeface="Calibri"/>
              </a:rPr>
              <a:t>If you would like an informal chat about the roles, please ask to speak to </a:t>
            </a:r>
            <a:r>
              <a:rPr lang="en-GB" sz="1400" b="1" dirty="0">
                <a:solidFill>
                  <a:srgbClr val="0070C0"/>
                </a:solidFill>
                <a:ea typeface="Calibri"/>
                <a:cs typeface="Calibri"/>
              </a:rPr>
              <a:t>Mrs </a:t>
            </a:r>
            <a:r>
              <a:rPr lang="en-GB" sz="1400" b="1" dirty="0" err="1">
                <a:solidFill>
                  <a:srgbClr val="0070C0"/>
                </a:solidFill>
                <a:ea typeface="Calibri"/>
                <a:cs typeface="Calibri"/>
              </a:rPr>
              <a:t>Ozmen</a:t>
            </a:r>
            <a:r>
              <a:rPr lang="en-GB" sz="1400" dirty="0">
                <a:ea typeface="Calibri"/>
                <a:cs typeface="Calibri"/>
              </a:rPr>
              <a:t> at the school office.</a:t>
            </a:r>
          </a:p>
          <a:p>
            <a:endParaRPr lang="en-GB" sz="1400" b="1" dirty="0"/>
          </a:p>
          <a:p>
            <a:r>
              <a:rPr lang="en-GB" sz="1400" b="1" dirty="0">
                <a:ea typeface="Calibri" panose="020F0502020204030204"/>
                <a:cs typeface="Calibri" panose="020F0502020204030204"/>
              </a:rPr>
              <a:t>Parent Governors</a:t>
            </a:r>
          </a:p>
          <a:p>
            <a:r>
              <a:rPr lang="en-GB" sz="1400" dirty="0">
                <a:ea typeface="Calibri" panose="020F0502020204030204"/>
                <a:cs typeface="Calibri" panose="020F0502020204030204"/>
              </a:rPr>
              <a:t>We are always on the look out for parent governors. If you would like to </a:t>
            </a:r>
            <a:r>
              <a:rPr lang="en-GB" sz="1400" b="1" dirty="0">
                <a:solidFill>
                  <a:srgbClr val="0070C0"/>
                </a:solidFill>
                <a:ea typeface="Calibri" panose="020F0502020204030204"/>
                <a:cs typeface="Calibri" panose="020F0502020204030204"/>
              </a:rPr>
              <a:t>support</a:t>
            </a:r>
            <a:r>
              <a:rPr lang="en-GB" sz="1400" dirty="0">
                <a:ea typeface="Calibri" panose="020F0502020204030204"/>
                <a:cs typeface="Calibri" panose="020F0502020204030204"/>
              </a:rPr>
              <a:t> the school, please ask for a chat with Miss Bounds or Mr Sharp.</a:t>
            </a:r>
            <a:endParaRPr lang="en-GB" dirty="0"/>
          </a:p>
        </p:txBody>
      </p:sp>
    </p:spTree>
    <p:extLst>
      <p:ext uri="{BB962C8B-B14F-4D97-AF65-F5344CB8AC3E}">
        <p14:creationId xmlns:p14="http://schemas.microsoft.com/office/powerpoint/2010/main" val="3523529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CC17403-4899-0D30-FC98-25669CBFF6D3}"/>
              </a:ext>
            </a:extLst>
          </p:cNvPr>
          <p:cNvSpPr/>
          <p:nvPr/>
        </p:nvSpPr>
        <p:spPr>
          <a:xfrm>
            <a:off x="87167" y="6339932"/>
            <a:ext cx="6614643" cy="95410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lIns="91440" tIns="45720" rIns="91440" bIns="45720" anchor="t">
            <a:spAutoFit/>
          </a:bodyPr>
          <a:lstStyle/>
          <a:p>
            <a:r>
              <a:rPr lang="en-GB" sz="1400" b="1" u="sng" dirty="0"/>
              <a:t>Uniform</a:t>
            </a:r>
          </a:p>
          <a:p>
            <a:r>
              <a:rPr lang="en-GB" sz="1400" b="1" dirty="0"/>
              <a:t>It is important that your child has the correct uniform and PE kit for school. </a:t>
            </a:r>
          </a:p>
          <a:p>
            <a:r>
              <a:rPr lang="en-GB" sz="1400" b="1" dirty="0"/>
              <a:t>Our expectations are shown below.  Activities may be withdrawn if children are wearing incorrect footwear.</a:t>
            </a:r>
            <a:endParaRPr lang="en-GB" sz="1400" b="1" dirty="0">
              <a:ea typeface="Calibri"/>
              <a:cs typeface="Calibri"/>
            </a:endParaRPr>
          </a:p>
        </p:txBody>
      </p:sp>
      <p:sp>
        <p:nvSpPr>
          <p:cNvPr id="5" name="Rectangle 4">
            <a:extLst>
              <a:ext uri="{FF2B5EF4-FFF2-40B4-BE49-F238E27FC236}">
                <a16:creationId xmlns:a16="http://schemas.microsoft.com/office/drawing/2014/main" id="{285B6DE0-273E-B710-0EFB-2BDEA4599415}"/>
              </a:ext>
            </a:extLst>
          </p:cNvPr>
          <p:cNvSpPr/>
          <p:nvPr/>
        </p:nvSpPr>
        <p:spPr>
          <a:xfrm>
            <a:off x="61427" y="7208288"/>
            <a:ext cx="3263592" cy="246279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lIns="91440" tIns="45720" rIns="91440" bIns="45720" rtlCol="0" anchor="ctr"/>
          <a:lstStyle/>
          <a:p>
            <a:pPr algn="ctr"/>
            <a:r>
              <a:rPr lang="en-GB" b="1" dirty="0"/>
              <a:t>Uniform</a:t>
            </a:r>
          </a:p>
          <a:p>
            <a:pPr algn="ctr"/>
            <a:r>
              <a:rPr lang="en-GB" i="1" dirty="0">
                <a:solidFill>
                  <a:schemeClr val="tx1"/>
                </a:solidFill>
              </a:rPr>
              <a:t>Look smart: Be the part</a:t>
            </a:r>
            <a:endParaRPr lang="en-GB" i="1" dirty="0">
              <a:solidFill>
                <a:schemeClr val="tx1"/>
              </a:solidFill>
              <a:ea typeface="Calibri"/>
              <a:cs typeface="Calibri"/>
            </a:endParaRPr>
          </a:p>
          <a:p>
            <a:pPr algn="ctr"/>
            <a:r>
              <a:rPr lang="en-GB" sz="1600" dirty="0">
                <a:solidFill>
                  <a:schemeClr val="bg1"/>
                </a:solidFill>
              </a:rPr>
              <a:t>Your child is expected to wear uniform everyday</a:t>
            </a:r>
            <a:endParaRPr lang="en-GB" sz="1600" dirty="0">
              <a:solidFill>
                <a:schemeClr val="bg1"/>
              </a:solidFill>
              <a:ea typeface="Calibri"/>
              <a:cs typeface="Calibri"/>
            </a:endParaRPr>
          </a:p>
          <a:p>
            <a:pPr algn="ctr"/>
            <a:r>
              <a:rPr lang="en-GB" sz="1600" dirty="0">
                <a:solidFill>
                  <a:schemeClr val="bg1"/>
                </a:solidFill>
              </a:rPr>
              <a:t>Wearing uniform will give you a sense of belonging and pride</a:t>
            </a:r>
            <a:endParaRPr lang="en-GB" sz="1600" dirty="0">
              <a:solidFill>
                <a:schemeClr val="bg1"/>
              </a:solidFill>
              <a:ea typeface="Calibri"/>
              <a:cs typeface="Calibri"/>
            </a:endParaRPr>
          </a:p>
          <a:p>
            <a:pPr algn="ctr"/>
            <a:endParaRPr lang="en-GB" dirty="0">
              <a:solidFill>
                <a:schemeClr val="bg1"/>
              </a:solidFill>
              <a:cs typeface="Calibri" panose="020F0502020204030204"/>
            </a:endParaRPr>
          </a:p>
          <a:p>
            <a:pPr algn="ctr"/>
            <a:endParaRPr lang="en-GB" b="1" dirty="0"/>
          </a:p>
        </p:txBody>
      </p:sp>
      <p:pic>
        <p:nvPicPr>
          <p:cNvPr id="7" name="Picture 6" descr="A person wearing a suit and tie&#10;&#10;Description automatically generated">
            <a:extLst>
              <a:ext uri="{FF2B5EF4-FFF2-40B4-BE49-F238E27FC236}">
                <a16:creationId xmlns:a16="http://schemas.microsoft.com/office/drawing/2014/main" id="{CA2032D6-AB18-76D3-1AE7-CB52192A4ABD}"/>
              </a:ext>
            </a:extLst>
          </p:cNvPr>
          <p:cNvPicPr>
            <a:picLocks noChangeAspect="1"/>
          </p:cNvPicPr>
          <p:nvPr/>
        </p:nvPicPr>
        <p:blipFill>
          <a:blip r:embed="rId2"/>
          <a:stretch>
            <a:fillRect/>
          </a:stretch>
        </p:blipFill>
        <p:spPr>
          <a:xfrm>
            <a:off x="1872541" y="8934140"/>
            <a:ext cx="721433" cy="641002"/>
          </a:xfrm>
          <a:prstGeom prst="rect">
            <a:avLst/>
          </a:prstGeom>
        </p:spPr>
      </p:pic>
      <p:pic>
        <p:nvPicPr>
          <p:cNvPr id="9" name="Picture 8" descr="A close up of a logo&#10;&#10;Description automatically generated">
            <a:extLst>
              <a:ext uri="{FF2B5EF4-FFF2-40B4-BE49-F238E27FC236}">
                <a16:creationId xmlns:a16="http://schemas.microsoft.com/office/drawing/2014/main" id="{09FC49F2-8A72-5A24-D9BB-20BE85B62383}"/>
              </a:ext>
            </a:extLst>
          </p:cNvPr>
          <p:cNvPicPr>
            <a:picLocks noChangeAspect="1"/>
          </p:cNvPicPr>
          <p:nvPr/>
        </p:nvPicPr>
        <p:blipFill>
          <a:blip r:embed="rId3"/>
          <a:stretch>
            <a:fillRect/>
          </a:stretch>
        </p:blipFill>
        <p:spPr>
          <a:xfrm>
            <a:off x="1130867" y="8925048"/>
            <a:ext cx="635764" cy="650094"/>
          </a:xfrm>
          <a:prstGeom prst="rect">
            <a:avLst/>
          </a:prstGeom>
        </p:spPr>
      </p:pic>
      <p:pic>
        <p:nvPicPr>
          <p:cNvPr id="11" name="Picture 12" descr="A picture containing clothing, person&#10;&#10;Description automatically generated">
            <a:extLst>
              <a:ext uri="{FF2B5EF4-FFF2-40B4-BE49-F238E27FC236}">
                <a16:creationId xmlns:a16="http://schemas.microsoft.com/office/drawing/2014/main" id="{D10FB559-987C-8FC0-8115-588A29A55155}"/>
              </a:ext>
            </a:extLst>
          </p:cNvPr>
          <p:cNvPicPr>
            <a:picLocks noChangeAspect="1"/>
          </p:cNvPicPr>
          <p:nvPr/>
        </p:nvPicPr>
        <p:blipFill>
          <a:blip r:embed="rId4"/>
          <a:stretch>
            <a:fillRect/>
          </a:stretch>
        </p:blipFill>
        <p:spPr>
          <a:xfrm rot="10800000">
            <a:off x="169149" y="8934140"/>
            <a:ext cx="865630" cy="644033"/>
          </a:xfrm>
          <a:prstGeom prst="rect">
            <a:avLst/>
          </a:prstGeom>
        </p:spPr>
      </p:pic>
      <p:pic>
        <p:nvPicPr>
          <p:cNvPr id="13" name="Picture 15" descr="A pair of shoes&#10;&#10;Description automatically generated">
            <a:extLst>
              <a:ext uri="{FF2B5EF4-FFF2-40B4-BE49-F238E27FC236}">
                <a16:creationId xmlns:a16="http://schemas.microsoft.com/office/drawing/2014/main" id="{EDABD547-F65C-A26E-C55C-A26620C6F094}"/>
              </a:ext>
            </a:extLst>
          </p:cNvPr>
          <p:cNvPicPr>
            <a:picLocks noChangeAspect="1"/>
          </p:cNvPicPr>
          <p:nvPr/>
        </p:nvPicPr>
        <p:blipFill>
          <a:blip r:embed="rId5"/>
          <a:stretch>
            <a:fillRect/>
          </a:stretch>
        </p:blipFill>
        <p:spPr>
          <a:xfrm>
            <a:off x="2699884" y="8913736"/>
            <a:ext cx="607597" cy="661406"/>
          </a:xfrm>
          <a:prstGeom prst="rect">
            <a:avLst/>
          </a:prstGeom>
        </p:spPr>
      </p:pic>
      <p:sp>
        <p:nvSpPr>
          <p:cNvPr id="15" name="Rectangle 14">
            <a:extLst>
              <a:ext uri="{FF2B5EF4-FFF2-40B4-BE49-F238E27FC236}">
                <a16:creationId xmlns:a16="http://schemas.microsoft.com/office/drawing/2014/main" id="{D2EEC47C-E8C4-AFA4-7D90-65FDEC030992}"/>
              </a:ext>
            </a:extLst>
          </p:cNvPr>
          <p:cNvSpPr/>
          <p:nvPr/>
        </p:nvSpPr>
        <p:spPr>
          <a:xfrm>
            <a:off x="3359144" y="7208289"/>
            <a:ext cx="3327092" cy="251034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b="1" dirty="0">
                <a:solidFill>
                  <a:schemeClr val="bg1"/>
                </a:solidFill>
              </a:rPr>
              <a:t>PE Kit</a:t>
            </a:r>
          </a:p>
          <a:p>
            <a:pPr algn="ctr"/>
            <a:r>
              <a:rPr lang="en-GB" dirty="0">
                <a:solidFill>
                  <a:schemeClr val="tx1"/>
                </a:solidFill>
              </a:rPr>
              <a:t>Get fit and wear your kit!</a:t>
            </a:r>
          </a:p>
          <a:p>
            <a:pPr algn="ctr"/>
            <a:r>
              <a:rPr lang="en-GB" dirty="0">
                <a:solidFill>
                  <a:schemeClr val="bg1"/>
                </a:solidFill>
              </a:rPr>
              <a:t>Your child should wear school PE kit on their PE days. This should be blue, white and black!</a:t>
            </a:r>
          </a:p>
          <a:p>
            <a:pPr algn="ctr"/>
            <a:endParaRPr lang="en-GB">
              <a:solidFill>
                <a:schemeClr val="bg1"/>
              </a:solidFill>
            </a:endParaRPr>
          </a:p>
          <a:p>
            <a:pPr algn="ctr"/>
            <a:endParaRPr lang="en-GB">
              <a:solidFill>
                <a:schemeClr val="bg1"/>
              </a:solidFill>
              <a:cs typeface="Calibri" panose="020F0502020204030204"/>
            </a:endParaRPr>
          </a:p>
          <a:p>
            <a:pPr algn="ctr"/>
            <a:endParaRPr lang="en-GB" b="1"/>
          </a:p>
        </p:txBody>
      </p:sp>
      <p:pic>
        <p:nvPicPr>
          <p:cNvPr id="17" name="Picture 12" descr="A picture containing clothing, person&#10;&#10;Description automatically generated">
            <a:extLst>
              <a:ext uri="{FF2B5EF4-FFF2-40B4-BE49-F238E27FC236}">
                <a16:creationId xmlns:a16="http://schemas.microsoft.com/office/drawing/2014/main" id="{098C8101-E8EF-E7AF-4B38-C80B4A633CEB}"/>
              </a:ext>
            </a:extLst>
          </p:cNvPr>
          <p:cNvPicPr>
            <a:picLocks noChangeAspect="1"/>
          </p:cNvPicPr>
          <p:nvPr/>
        </p:nvPicPr>
        <p:blipFill>
          <a:blip r:embed="rId4"/>
          <a:stretch>
            <a:fillRect/>
          </a:stretch>
        </p:blipFill>
        <p:spPr>
          <a:xfrm rot="10800000">
            <a:off x="3404138" y="8907111"/>
            <a:ext cx="865630" cy="644033"/>
          </a:xfrm>
          <a:prstGeom prst="rect">
            <a:avLst/>
          </a:prstGeom>
        </p:spPr>
      </p:pic>
      <p:pic>
        <p:nvPicPr>
          <p:cNvPr id="19" name="Picture 2" descr="Shirt Icon Vector Sign And Symbol Isolated On White Background Shirt Logo  Concept Stock Illustration - Download Image Now - iStock">
            <a:extLst>
              <a:ext uri="{FF2B5EF4-FFF2-40B4-BE49-F238E27FC236}">
                <a16:creationId xmlns:a16="http://schemas.microsoft.com/office/drawing/2014/main" id="{4FF5917E-6224-DF67-A931-CD7E0C2FBB4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53055" y="8923893"/>
            <a:ext cx="648018" cy="6480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Tracksuit Bottom - Black - School Bells, The Uniform Experts">
            <a:extLst>
              <a:ext uri="{FF2B5EF4-FFF2-40B4-BE49-F238E27FC236}">
                <a16:creationId xmlns:a16="http://schemas.microsoft.com/office/drawing/2014/main" id="{2403DFC2-67CC-B102-BDF4-B5DF15F1F34A}"/>
              </a:ext>
            </a:extLst>
          </p:cNvPr>
          <p:cNvPicPr>
            <a:picLocks noChangeAspect="1"/>
          </p:cNvPicPr>
          <p:nvPr/>
        </p:nvPicPr>
        <p:blipFill>
          <a:blip r:embed="rId7"/>
          <a:stretch>
            <a:fillRect/>
          </a:stretch>
        </p:blipFill>
        <p:spPr>
          <a:xfrm>
            <a:off x="5025482" y="8939361"/>
            <a:ext cx="685800" cy="604169"/>
          </a:xfrm>
          <a:prstGeom prst="rect">
            <a:avLst/>
          </a:prstGeom>
        </p:spPr>
      </p:pic>
      <p:pic>
        <p:nvPicPr>
          <p:cNvPr id="23" name="Picture 22" descr="A black shoe with laces&#10;&#10;Description automatically generated">
            <a:extLst>
              <a:ext uri="{FF2B5EF4-FFF2-40B4-BE49-F238E27FC236}">
                <a16:creationId xmlns:a16="http://schemas.microsoft.com/office/drawing/2014/main" id="{0C752506-2476-1453-8755-E8440A44FA91}"/>
              </a:ext>
            </a:extLst>
          </p:cNvPr>
          <p:cNvPicPr>
            <a:picLocks noChangeAspect="1"/>
          </p:cNvPicPr>
          <p:nvPr/>
        </p:nvPicPr>
        <p:blipFill>
          <a:blip r:embed="rId8"/>
          <a:stretch>
            <a:fillRect/>
          </a:stretch>
        </p:blipFill>
        <p:spPr>
          <a:xfrm>
            <a:off x="5780447" y="8942179"/>
            <a:ext cx="886187" cy="598538"/>
          </a:xfrm>
          <a:prstGeom prst="rect">
            <a:avLst/>
          </a:prstGeom>
        </p:spPr>
      </p:pic>
      <p:sp>
        <p:nvSpPr>
          <p:cNvPr id="8" name="TextBox 7">
            <a:extLst>
              <a:ext uri="{FF2B5EF4-FFF2-40B4-BE49-F238E27FC236}">
                <a16:creationId xmlns:a16="http://schemas.microsoft.com/office/drawing/2014/main" id="{D2ADF941-807C-85D2-1CCA-65794FF6196B}"/>
              </a:ext>
            </a:extLst>
          </p:cNvPr>
          <p:cNvSpPr txBox="1"/>
          <p:nvPr/>
        </p:nvSpPr>
        <p:spPr>
          <a:xfrm>
            <a:off x="1598189" y="356547"/>
            <a:ext cx="3450599" cy="259687"/>
          </a:xfrm>
          <a:prstGeom prst="rect">
            <a:avLst/>
          </a:prstGeom>
          <a:noFill/>
          <a:ln>
            <a:solidFill>
              <a:srgbClr val="00B050"/>
            </a:solidFill>
          </a:ln>
        </p:spPr>
        <p:txBody>
          <a:bodyPr rot="0" spcFirstLastPara="0" vertOverflow="overflow" horzOverflow="overflow" vert="horz" wrap="square" lIns="51435" tIns="25718" rIns="51435" bIns="25718" numCol="1" spcCol="0" rtlCol="0" fromWordArt="0" anchor="t" anchorCtr="0" forceAA="0" compatLnSpc="1">
            <a:prstTxWarp prst="textNoShape">
              <a:avLst/>
            </a:prstTxWarp>
            <a:spAutoFit/>
          </a:bodyPr>
          <a:lstStyle/>
          <a:p>
            <a:r>
              <a:rPr lang="en-US" sz="1350" u="sng" dirty="0"/>
              <a:t>Attendance at Pear Tree Community School</a:t>
            </a:r>
          </a:p>
        </p:txBody>
      </p:sp>
      <p:graphicFrame>
        <p:nvGraphicFramePr>
          <p:cNvPr id="14" name="Table 13">
            <a:extLst>
              <a:ext uri="{FF2B5EF4-FFF2-40B4-BE49-F238E27FC236}">
                <a16:creationId xmlns:a16="http://schemas.microsoft.com/office/drawing/2014/main" id="{51A1CCDB-1920-D29D-BFA8-A14D4862BE35}"/>
              </a:ext>
            </a:extLst>
          </p:cNvPr>
          <p:cNvGraphicFramePr>
            <a:graphicFrameLocks noGrp="1"/>
          </p:cNvGraphicFramePr>
          <p:nvPr>
            <p:extLst>
              <p:ext uri="{D42A27DB-BD31-4B8C-83A1-F6EECF244321}">
                <p14:modId xmlns:p14="http://schemas.microsoft.com/office/powerpoint/2010/main" val="3217652627"/>
              </p:ext>
            </p:extLst>
          </p:nvPr>
        </p:nvGraphicFramePr>
        <p:xfrm>
          <a:off x="470760" y="753579"/>
          <a:ext cx="5909554" cy="3600456"/>
        </p:xfrm>
        <a:graphic>
          <a:graphicData uri="http://schemas.openxmlformats.org/drawingml/2006/table">
            <a:tbl>
              <a:tblPr firstRow="1" bandRow="1">
                <a:tableStyleId>{5C22544A-7EE6-4342-B048-85BDC9FD1C3A}</a:tableStyleId>
              </a:tblPr>
              <a:tblGrid>
                <a:gridCol w="2954777">
                  <a:extLst>
                    <a:ext uri="{9D8B030D-6E8A-4147-A177-3AD203B41FA5}">
                      <a16:colId xmlns:a16="http://schemas.microsoft.com/office/drawing/2014/main" val="141419610"/>
                    </a:ext>
                  </a:extLst>
                </a:gridCol>
                <a:gridCol w="2954777">
                  <a:extLst>
                    <a:ext uri="{9D8B030D-6E8A-4147-A177-3AD203B41FA5}">
                      <a16:colId xmlns:a16="http://schemas.microsoft.com/office/drawing/2014/main" val="1418582609"/>
                    </a:ext>
                  </a:extLst>
                </a:gridCol>
              </a:tblGrid>
              <a:tr h="229438">
                <a:tc>
                  <a:txBody>
                    <a:bodyPr/>
                    <a:lstStyle/>
                    <a:p>
                      <a:r>
                        <a:rPr lang="en-US" sz="1200" dirty="0">
                          <a:solidFill>
                            <a:schemeClr val="tx1"/>
                          </a:solidFill>
                        </a:rPr>
                        <a:t>Parents will......</a:t>
                      </a:r>
                    </a:p>
                  </a:txBody>
                  <a:tcPr marL="51435" marR="51435" marT="25718" marB="25718">
                    <a:solidFill>
                      <a:schemeClr val="tx2">
                        <a:lumMod val="25000"/>
                        <a:lumOff val="75000"/>
                      </a:schemeClr>
                    </a:solidFill>
                  </a:tcPr>
                </a:tc>
                <a:tc>
                  <a:txBody>
                    <a:bodyPr/>
                    <a:lstStyle/>
                    <a:p>
                      <a:r>
                        <a:rPr lang="en-US" sz="1200" dirty="0">
                          <a:solidFill>
                            <a:schemeClr val="tx1"/>
                          </a:solidFill>
                        </a:rPr>
                        <a:t>School will........</a:t>
                      </a:r>
                    </a:p>
                  </a:txBody>
                  <a:tcPr marL="51435" marR="51435" marT="25718" marB="25718">
                    <a:solidFill>
                      <a:schemeClr val="tx2">
                        <a:lumMod val="25000"/>
                        <a:lumOff val="75000"/>
                      </a:schemeClr>
                    </a:solidFill>
                  </a:tcPr>
                </a:tc>
                <a:extLst>
                  <a:ext uri="{0D108BD9-81ED-4DB2-BD59-A6C34878D82A}">
                    <a16:rowId xmlns:a16="http://schemas.microsoft.com/office/drawing/2014/main" val="2948804465"/>
                  </a:ext>
                </a:extLst>
              </a:tr>
              <a:tr h="396016">
                <a:tc>
                  <a:txBody>
                    <a:bodyPr/>
                    <a:lstStyle/>
                    <a:p>
                      <a:pPr marL="0" indent="0">
                        <a:buNone/>
                      </a:pPr>
                      <a:r>
                        <a:rPr lang="en-US" sz="1200" dirty="0">
                          <a:solidFill>
                            <a:schemeClr val="tx1"/>
                          </a:solidFill>
                        </a:rPr>
                        <a:t>1. Value their child's education and value the importance of excellent attendance.</a:t>
                      </a:r>
                    </a:p>
                  </a:txBody>
                  <a:tcPr marL="51435" marR="51435" marT="25718" marB="25718">
                    <a:solidFill>
                      <a:schemeClr val="tx2">
                        <a:lumMod val="10000"/>
                        <a:lumOff val="90000"/>
                      </a:schemeClr>
                    </a:solidFill>
                  </a:tcPr>
                </a:tc>
                <a:tc>
                  <a:txBody>
                    <a:bodyPr/>
                    <a:lstStyle/>
                    <a:p>
                      <a:pPr marL="342900" indent="-342900">
                        <a:buAutoNum type="arabicPeriod"/>
                      </a:pPr>
                      <a:r>
                        <a:rPr lang="en-US" sz="1200" dirty="0">
                          <a:solidFill>
                            <a:schemeClr val="tx1"/>
                          </a:solidFill>
                        </a:rPr>
                        <a:t>Provide engaging lessons where all children want to attend.</a:t>
                      </a:r>
                    </a:p>
                  </a:txBody>
                  <a:tcPr marL="51435" marR="51435" marT="25718" marB="25718">
                    <a:solidFill>
                      <a:schemeClr val="tx2">
                        <a:lumMod val="10000"/>
                        <a:lumOff val="90000"/>
                      </a:schemeClr>
                    </a:solidFill>
                  </a:tcPr>
                </a:tc>
                <a:extLst>
                  <a:ext uri="{0D108BD9-81ED-4DB2-BD59-A6C34878D82A}">
                    <a16:rowId xmlns:a16="http://schemas.microsoft.com/office/drawing/2014/main" val="2021944167"/>
                  </a:ext>
                </a:extLst>
              </a:tr>
              <a:tr h="1074901">
                <a:tc>
                  <a:txBody>
                    <a:bodyPr/>
                    <a:lstStyle/>
                    <a:p>
                      <a:r>
                        <a:rPr lang="en-US" sz="1200" dirty="0">
                          <a:solidFill>
                            <a:schemeClr val="tx1"/>
                          </a:solidFill>
                        </a:rPr>
                        <a:t>2. </a:t>
                      </a:r>
                      <a:r>
                        <a:rPr lang="en-US" sz="1200" u="sng" dirty="0">
                          <a:solidFill>
                            <a:schemeClr val="tx1"/>
                          </a:solidFill>
                        </a:rPr>
                        <a:t>Absence</a:t>
                      </a:r>
                    </a:p>
                    <a:p>
                      <a:r>
                        <a:rPr lang="en-US" sz="1200" dirty="0">
                          <a:solidFill>
                            <a:schemeClr val="tx1"/>
                          </a:solidFill>
                        </a:rPr>
                        <a:t>     Phone school on 01332 760610 if  </a:t>
                      </a:r>
                    </a:p>
                    <a:p>
                      <a:r>
                        <a:rPr lang="en-US" sz="1200" dirty="0">
                          <a:solidFill>
                            <a:schemeClr val="tx1"/>
                          </a:solidFill>
                        </a:rPr>
                        <a:t>     their child is absent by 8:50am and</a:t>
                      </a:r>
                    </a:p>
                    <a:p>
                      <a:r>
                        <a:rPr lang="en-US" sz="1200" dirty="0">
                          <a:solidFill>
                            <a:schemeClr val="tx1"/>
                          </a:solidFill>
                        </a:rPr>
                        <a:t>     provide any evidence to support the</a:t>
                      </a:r>
                    </a:p>
                    <a:p>
                      <a:r>
                        <a:rPr lang="en-US" sz="1200" dirty="0">
                          <a:solidFill>
                            <a:schemeClr val="tx1"/>
                          </a:solidFill>
                        </a:rPr>
                        <a:t>     absence e.g. hospital appointment</a:t>
                      </a:r>
                    </a:p>
                    <a:p>
                      <a:r>
                        <a:rPr lang="en-US" sz="1200" dirty="0">
                          <a:solidFill>
                            <a:schemeClr val="tx1"/>
                          </a:solidFill>
                        </a:rPr>
                        <a:t>     card, doctor’s appointment</a:t>
                      </a:r>
                    </a:p>
                  </a:txBody>
                  <a:tcPr marL="51435" marR="51435" marT="25718" marB="25718">
                    <a:solidFill>
                      <a:schemeClr val="tx2">
                        <a:lumMod val="25000"/>
                        <a:lumOff val="75000"/>
                      </a:schemeClr>
                    </a:solidFill>
                  </a:tcPr>
                </a:tc>
                <a:tc>
                  <a:txBody>
                    <a:bodyPr/>
                    <a:lstStyle/>
                    <a:p>
                      <a:pPr marL="342900" indent="-342900">
                        <a:buAutoNum type="arabicPeriod" startAt="2"/>
                      </a:pPr>
                      <a:r>
                        <a:rPr lang="en-US" sz="1200" dirty="0">
                          <a:solidFill>
                            <a:schemeClr val="tx1"/>
                          </a:solidFill>
                        </a:rPr>
                        <a:t>Record absences on the register</a:t>
                      </a:r>
                    </a:p>
                    <a:p>
                      <a:pPr marL="0" indent="0">
                        <a:buNone/>
                      </a:pPr>
                      <a:r>
                        <a:rPr lang="en-US" sz="1200" dirty="0">
                          <a:solidFill>
                            <a:schemeClr val="tx1"/>
                          </a:solidFill>
                        </a:rPr>
                        <a:t>        with the correct code.</a:t>
                      </a:r>
                    </a:p>
                    <a:p>
                      <a:pPr lvl="0">
                        <a:buNone/>
                      </a:pPr>
                      <a:r>
                        <a:rPr lang="en-US" sz="1200" dirty="0">
                          <a:solidFill>
                            <a:schemeClr val="tx1"/>
                          </a:solidFill>
                        </a:rPr>
                        <a:t>               </a:t>
                      </a:r>
                    </a:p>
                  </a:txBody>
                  <a:tcPr marL="51435" marR="51435" marT="25718" marB="25718">
                    <a:solidFill>
                      <a:schemeClr val="tx2">
                        <a:lumMod val="25000"/>
                        <a:lumOff val="75000"/>
                      </a:schemeClr>
                    </a:solidFill>
                  </a:tcPr>
                </a:tc>
                <a:extLst>
                  <a:ext uri="{0D108BD9-81ED-4DB2-BD59-A6C34878D82A}">
                    <a16:rowId xmlns:a16="http://schemas.microsoft.com/office/drawing/2014/main" val="2891941720"/>
                  </a:ext>
                </a:extLst>
              </a:tr>
              <a:tr h="565737">
                <a:tc>
                  <a:txBody>
                    <a:bodyPr/>
                    <a:lstStyle/>
                    <a:p>
                      <a:r>
                        <a:rPr lang="en-US" sz="1200" dirty="0">
                          <a:solidFill>
                            <a:schemeClr val="tx1"/>
                          </a:solidFill>
                        </a:rPr>
                        <a:t>3. </a:t>
                      </a:r>
                      <a:r>
                        <a:rPr lang="en-US" sz="1200" u="sng" dirty="0">
                          <a:solidFill>
                            <a:schemeClr val="tx1"/>
                          </a:solidFill>
                        </a:rPr>
                        <a:t>Punctuality</a:t>
                      </a:r>
                    </a:p>
                    <a:p>
                      <a:r>
                        <a:rPr lang="en-US" sz="1200" dirty="0">
                          <a:solidFill>
                            <a:schemeClr val="tx1"/>
                          </a:solidFill>
                        </a:rPr>
                        <a:t>     Make sure your child is on time.</a:t>
                      </a:r>
                    </a:p>
                    <a:p>
                      <a:r>
                        <a:rPr lang="en-US" sz="1200" dirty="0">
                          <a:solidFill>
                            <a:schemeClr val="tx1"/>
                          </a:solidFill>
                        </a:rPr>
                        <a:t>     Gates open at 8:45am</a:t>
                      </a:r>
                    </a:p>
                  </a:txBody>
                  <a:tcPr marL="51435" marR="51435" marT="25718" marB="25718">
                    <a:solidFill>
                      <a:schemeClr val="tx2">
                        <a:lumMod val="10000"/>
                        <a:lumOff val="90000"/>
                      </a:schemeClr>
                    </a:solidFill>
                  </a:tcPr>
                </a:tc>
                <a:tc>
                  <a:txBody>
                    <a:bodyPr/>
                    <a:lstStyle/>
                    <a:p>
                      <a:r>
                        <a:rPr lang="en-US" sz="1200" dirty="0">
                          <a:solidFill>
                            <a:schemeClr val="tx1"/>
                          </a:solidFill>
                        </a:rPr>
                        <a:t>3. Offer breakfast club for children</a:t>
                      </a:r>
                    </a:p>
                    <a:p>
                      <a:r>
                        <a:rPr lang="en-US" sz="1200" dirty="0">
                          <a:solidFill>
                            <a:schemeClr val="tx1"/>
                          </a:solidFill>
                        </a:rPr>
                        <a:t>     needing to be in school earlier and</a:t>
                      </a:r>
                    </a:p>
                    <a:p>
                      <a:r>
                        <a:rPr lang="en-US" sz="1200" dirty="0">
                          <a:solidFill>
                            <a:schemeClr val="tx1"/>
                          </a:solidFill>
                        </a:rPr>
                        <a:t>     offer support in an emergency.</a:t>
                      </a:r>
                    </a:p>
                  </a:txBody>
                  <a:tcPr marL="51435" marR="51435" marT="25718" marB="25718">
                    <a:solidFill>
                      <a:schemeClr val="tx2">
                        <a:lumMod val="10000"/>
                        <a:lumOff val="90000"/>
                      </a:schemeClr>
                    </a:solidFill>
                  </a:tcPr>
                </a:tc>
                <a:extLst>
                  <a:ext uri="{0D108BD9-81ED-4DB2-BD59-A6C34878D82A}">
                    <a16:rowId xmlns:a16="http://schemas.microsoft.com/office/drawing/2014/main" val="1931368627"/>
                  </a:ext>
                </a:extLst>
              </a:tr>
              <a:tr h="735459">
                <a:tc>
                  <a:txBody>
                    <a:bodyPr/>
                    <a:lstStyle/>
                    <a:p>
                      <a:pPr lvl="0">
                        <a:buNone/>
                      </a:pPr>
                      <a:r>
                        <a:rPr lang="en-US" sz="1200" dirty="0">
                          <a:solidFill>
                            <a:schemeClr val="tx1"/>
                          </a:solidFill>
                        </a:rPr>
                        <a:t>4. </a:t>
                      </a:r>
                      <a:r>
                        <a:rPr lang="en-US" sz="1200" u="sng" dirty="0">
                          <a:solidFill>
                            <a:schemeClr val="tx1"/>
                          </a:solidFill>
                        </a:rPr>
                        <a:t>Leave of Absence</a:t>
                      </a:r>
                    </a:p>
                    <a:p>
                      <a:pPr lvl="0">
                        <a:buNone/>
                      </a:pPr>
                      <a:r>
                        <a:rPr lang="en-US" sz="1200" u="none" dirty="0">
                          <a:solidFill>
                            <a:schemeClr val="tx1"/>
                          </a:solidFill>
                        </a:rPr>
                        <a:t>     Complete a leave of absence form</a:t>
                      </a:r>
                    </a:p>
                    <a:p>
                      <a:pPr lvl="0">
                        <a:buNone/>
                      </a:pPr>
                      <a:r>
                        <a:rPr lang="en-US" sz="1200" u="none" dirty="0">
                          <a:solidFill>
                            <a:schemeClr val="tx1"/>
                          </a:solidFill>
                        </a:rPr>
                        <a:t>     request at least seven days prior to</a:t>
                      </a:r>
                    </a:p>
                    <a:p>
                      <a:pPr lvl="0">
                        <a:buNone/>
                      </a:pPr>
                      <a:r>
                        <a:rPr lang="en-US" sz="1200" u="none" dirty="0">
                          <a:solidFill>
                            <a:schemeClr val="tx1"/>
                          </a:solidFill>
                        </a:rPr>
                        <a:t>     the absence and hand into the office.</a:t>
                      </a:r>
                      <a:endParaRPr lang="en-US" sz="1200" dirty="0">
                        <a:solidFill>
                          <a:schemeClr val="tx1"/>
                        </a:solidFill>
                      </a:endParaRPr>
                    </a:p>
                  </a:txBody>
                  <a:tcPr marL="51435" marR="51435" marT="25718" marB="25718">
                    <a:solidFill>
                      <a:schemeClr val="tx2">
                        <a:lumMod val="25000"/>
                        <a:lumOff val="75000"/>
                      </a:schemeClr>
                    </a:solidFill>
                  </a:tcPr>
                </a:tc>
                <a:tc>
                  <a:txBody>
                    <a:bodyPr/>
                    <a:lstStyle/>
                    <a:p>
                      <a:r>
                        <a:rPr lang="en-US" sz="1200" dirty="0">
                          <a:solidFill>
                            <a:schemeClr val="tx1"/>
                          </a:solidFill>
                        </a:rPr>
                        <a:t>4. Consider a request on an individual</a:t>
                      </a:r>
                    </a:p>
                    <a:p>
                      <a:r>
                        <a:rPr lang="en-US" sz="1200" dirty="0">
                          <a:solidFill>
                            <a:schemeClr val="tx1"/>
                          </a:solidFill>
                        </a:rPr>
                        <a:t>     basis and inform parents by letter.</a:t>
                      </a:r>
                    </a:p>
                    <a:p>
                      <a:r>
                        <a:rPr lang="en-US" sz="1200" dirty="0">
                          <a:solidFill>
                            <a:schemeClr val="tx1"/>
                          </a:solidFill>
                        </a:rPr>
                        <a:t>     School will contact Derby City</a:t>
                      </a:r>
                    </a:p>
                    <a:p>
                      <a:r>
                        <a:rPr lang="en-US" sz="1200" dirty="0">
                          <a:solidFill>
                            <a:schemeClr val="tx1"/>
                          </a:solidFill>
                        </a:rPr>
                        <a:t>     Council.</a:t>
                      </a:r>
                    </a:p>
                  </a:txBody>
                  <a:tcPr marL="51435" marR="51435" marT="25718" marB="25718">
                    <a:solidFill>
                      <a:schemeClr val="tx2">
                        <a:lumMod val="25000"/>
                        <a:lumOff val="75000"/>
                      </a:schemeClr>
                    </a:solidFill>
                  </a:tcPr>
                </a:tc>
                <a:extLst>
                  <a:ext uri="{0D108BD9-81ED-4DB2-BD59-A6C34878D82A}">
                    <a16:rowId xmlns:a16="http://schemas.microsoft.com/office/drawing/2014/main" val="4242439171"/>
                  </a:ext>
                </a:extLst>
              </a:tr>
              <a:tr h="396016">
                <a:tc gridSpan="2">
                  <a:txBody>
                    <a:bodyPr/>
                    <a:lstStyle/>
                    <a:p>
                      <a:pPr lvl="0">
                        <a:buNone/>
                      </a:pPr>
                      <a:r>
                        <a:rPr lang="en-US" sz="1200" u="none" dirty="0">
                          <a:solidFill>
                            <a:schemeClr val="tx1"/>
                          </a:solidFill>
                        </a:rPr>
                        <a:t>School and parents will support children to be in school on time, everyday. In the case of no communication, school will phone home or complete a home visit to support the family. </a:t>
                      </a:r>
                    </a:p>
                  </a:txBody>
                  <a:tcPr marL="51435" marR="51435" marT="25718" marB="25718">
                    <a:solidFill>
                      <a:schemeClr val="tx2">
                        <a:lumMod val="10000"/>
                        <a:lumOff val="90000"/>
                      </a:schemeClr>
                    </a:solidFill>
                  </a:tcPr>
                </a:tc>
                <a:tc hMerge="1">
                  <a:txBody>
                    <a:bodyPr/>
                    <a:lstStyle/>
                    <a:p>
                      <a:endParaRPr lang="en-US"/>
                    </a:p>
                  </a:txBody>
                  <a:tcPr>
                    <a:solidFill>
                      <a:schemeClr val="accent4">
                        <a:lumMod val="20000"/>
                        <a:lumOff val="80000"/>
                      </a:schemeClr>
                    </a:solidFill>
                  </a:tcPr>
                </a:tc>
                <a:extLst>
                  <a:ext uri="{0D108BD9-81ED-4DB2-BD59-A6C34878D82A}">
                    <a16:rowId xmlns:a16="http://schemas.microsoft.com/office/drawing/2014/main" val="695024650"/>
                  </a:ext>
                </a:extLst>
              </a:tr>
            </a:tbl>
          </a:graphicData>
        </a:graphic>
      </p:graphicFrame>
      <p:pic>
        <p:nvPicPr>
          <p:cNvPr id="18" name="Picture 2" descr="image">
            <a:extLst>
              <a:ext uri="{FF2B5EF4-FFF2-40B4-BE49-F238E27FC236}">
                <a16:creationId xmlns:a16="http://schemas.microsoft.com/office/drawing/2014/main" id="{BF984573-725E-9B27-F00B-57649FDB3F0A}"/>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41322" y="347340"/>
            <a:ext cx="433151" cy="401244"/>
          </a:xfrm>
          <a:prstGeom prst="rect">
            <a:avLst/>
          </a:prstGeom>
          <a:noFill/>
          <a:ln>
            <a:solidFill>
              <a:srgbClr val="00B050"/>
            </a:solidFill>
          </a:ln>
          <a:extLst>
            <a:ext uri="{909E8E84-426E-40DD-AFC4-6F175D3DCCD1}">
              <a14:hiddenFill xmlns:a14="http://schemas.microsoft.com/office/drawing/2010/main">
                <a:solidFill>
                  <a:srgbClr val="FFFFFF"/>
                </a:solidFill>
              </a14:hiddenFill>
            </a:ext>
          </a:extLst>
        </p:spPr>
      </p:pic>
      <p:grpSp>
        <p:nvGrpSpPr>
          <p:cNvPr id="38" name="Group 37">
            <a:extLst>
              <a:ext uri="{FF2B5EF4-FFF2-40B4-BE49-F238E27FC236}">
                <a16:creationId xmlns:a16="http://schemas.microsoft.com/office/drawing/2014/main" id="{FD7C4813-65A5-2390-5A73-ED6F69AB8D7D}"/>
              </a:ext>
            </a:extLst>
          </p:cNvPr>
          <p:cNvGrpSpPr/>
          <p:nvPr/>
        </p:nvGrpSpPr>
        <p:grpSpPr>
          <a:xfrm>
            <a:off x="2867722" y="1841747"/>
            <a:ext cx="3751714" cy="2100752"/>
            <a:chOff x="2867722" y="1841747"/>
            <a:chExt cx="3751714" cy="2100752"/>
          </a:xfrm>
        </p:grpSpPr>
        <p:pic>
          <p:nvPicPr>
            <p:cNvPr id="26" name="Picture 25" descr="A clock with a blue circle&#10;&#10;Description automatically generated">
              <a:extLst>
                <a:ext uri="{FF2B5EF4-FFF2-40B4-BE49-F238E27FC236}">
                  <a16:creationId xmlns:a16="http://schemas.microsoft.com/office/drawing/2014/main" id="{FAE5652E-3BD5-3039-34AC-B3FACF4FC15A}"/>
                </a:ext>
              </a:extLst>
            </p:cNvPr>
            <p:cNvPicPr>
              <a:picLocks noChangeAspect="1"/>
            </p:cNvPicPr>
            <p:nvPr/>
          </p:nvPicPr>
          <p:blipFill>
            <a:blip r:embed="rId10"/>
            <a:stretch>
              <a:fillRect/>
            </a:stretch>
          </p:blipFill>
          <p:spPr>
            <a:xfrm>
              <a:off x="2867722" y="2661621"/>
              <a:ext cx="452851" cy="439087"/>
            </a:xfrm>
            <a:prstGeom prst="rect">
              <a:avLst/>
            </a:prstGeom>
            <a:ln>
              <a:solidFill>
                <a:srgbClr val="00B050"/>
              </a:solidFill>
            </a:ln>
          </p:spPr>
        </p:pic>
        <p:pic>
          <p:nvPicPr>
            <p:cNvPr id="30" name="Picture 29" descr="A cartoon of people in a car&#10;&#10;Description automatically generated">
              <a:extLst>
                <a:ext uri="{FF2B5EF4-FFF2-40B4-BE49-F238E27FC236}">
                  <a16:creationId xmlns:a16="http://schemas.microsoft.com/office/drawing/2014/main" id="{B3F22250-11D0-8C80-22E6-FF6F28F9DECC}"/>
                </a:ext>
              </a:extLst>
            </p:cNvPr>
            <p:cNvPicPr>
              <a:picLocks noChangeAspect="1"/>
            </p:cNvPicPr>
            <p:nvPr/>
          </p:nvPicPr>
          <p:blipFill>
            <a:blip r:embed="rId11"/>
            <a:stretch>
              <a:fillRect/>
            </a:stretch>
          </p:blipFill>
          <p:spPr>
            <a:xfrm>
              <a:off x="2954199" y="3488815"/>
              <a:ext cx="387576" cy="453684"/>
            </a:xfrm>
            <a:prstGeom prst="rect">
              <a:avLst/>
            </a:prstGeom>
            <a:ln>
              <a:solidFill>
                <a:srgbClr val="00B050"/>
              </a:solidFill>
            </a:ln>
          </p:spPr>
        </p:pic>
        <p:grpSp>
          <p:nvGrpSpPr>
            <p:cNvPr id="37" name="Group 36">
              <a:extLst>
                <a:ext uri="{FF2B5EF4-FFF2-40B4-BE49-F238E27FC236}">
                  <a16:creationId xmlns:a16="http://schemas.microsoft.com/office/drawing/2014/main" id="{7B59CAE4-43C4-F3F2-8739-F0CA18CB6B49}"/>
                </a:ext>
              </a:extLst>
            </p:cNvPr>
            <p:cNvGrpSpPr/>
            <p:nvPr/>
          </p:nvGrpSpPr>
          <p:grpSpPr>
            <a:xfrm>
              <a:off x="2992413" y="1841747"/>
              <a:ext cx="3627023" cy="2094856"/>
              <a:chOff x="2954313" y="3632447"/>
              <a:chExt cx="3627023" cy="2094856"/>
            </a:xfrm>
          </p:grpSpPr>
          <p:pic>
            <p:nvPicPr>
              <p:cNvPr id="22" name="Picture 21" descr="A group of emojis with different colored text&#10;&#10;Description automatically generated">
                <a:extLst>
                  <a:ext uri="{FF2B5EF4-FFF2-40B4-BE49-F238E27FC236}">
                    <a16:creationId xmlns:a16="http://schemas.microsoft.com/office/drawing/2014/main" id="{69254D55-89FC-3A53-40F7-8E451AAB45C2}"/>
                  </a:ext>
                </a:extLst>
              </p:cNvPr>
              <p:cNvPicPr>
                <a:picLocks noChangeAspect="1"/>
              </p:cNvPicPr>
              <p:nvPr/>
            </p:nvPicPr>
            <p:blipFill>
              <a:blip r:embed="rId12"/>
              <a:stretch>
                <a:fillRect/>
              </a:stretch>
            </p:blipFill>
            <p:spPr>
              <a:xfrm>
                <a:off x="4069497" y="3637197"/>
                <a:ext cx="1637045" cy="598929"/>
              </a:xfrm>
              <a:prstGeom prst="rect">
                <a:avLst/>
              </a:prstGeom>
              <a:ln>
                <a:solidFill>
                  <a:srgbClr val="00B050"/>
                </a:solidFill>
              </a:ln>
            </p:spPr>
          </p:pic>
          <p:pic>
            <p:nvPicPr>
              <p:cNvPr id="28" name="Picture 27" descr="A clock with a black dial&#10;&#10;Description automatically generated">
                <a:extLst>
                  <a:ext uri="{FF2B5EF4-FFF2-40B4-BE49-F238E27FC236}">
                    <a16:creationId xmlns:a16="http://schemas.microsoft.com/office/drawing/2014/main" id="{CB2CE419-FBCF-54F1-7847-715320DAF871}"/>
                  </a:ext>
                </a:extLst>
              </p:cNvPr>
              <p:cNvPicPr>
                <a:picLocks noChangeAspect="1"/>
              </p:cNvPicPr>
              <p:nvPr/>
            </p:nvPicPr>
            <p:blipFill>
              <a:blip r:embed="rId13"/>
              <a:stretch>
                <a:fillRect/>
              </a:stretch>
            </p:blipFill>
            <p:spPr>
              <a:xfrm>
                <a:off x="2954313" y="3632447"/>
                <a:ext cx="395701" cy="317241"/>
              </a:xfrm>
              <a:prstGeom prst="rect">
                <a:avLst/>
              </a:prstGeom>
              <a:ln>
                <a:solidFill>
                  <a:srgbClr val="00B050"/>
                </a:solidFill>
              </a:ln>
            </p:spPr>
          </p:pic>
          <p:pic>
            <p:nvPicPr>
              <p:cNvPr id="32" name="Picture 31" descr="A group of people sitting around a table with drawings&#10;&#10;Description automatically generated">
                <a:extLst>
                  <a:ext uri="{FF2B5EF4-FFF2-40B4-BE49-F238E27FC236}">
                    <a16:creationId xmlns:a16="http://schemas.microsoft.com/office/drawing/2014/main" id="{D5866B9E-AE6B-E6C9-9CA1-6B71CF22C35C}"/>
                  </a:ext>
                </a:extLst>
              </p:cNvPr>
              <p:cNvPicPr>
                <a:picLocks noChangeAspect="1"/>
              </p:cNvPicPr>
              <p:nvPr/>
            </p:nvPicPr>
            <p:blipFill>
              <a:blip r:embed="rId14"/>
              <a:stretch>
                <a:fillRect/>
              </a:stretch>
            </p:blipFill>
            <p:spPr>
              <a:xfrm>
                <a:off x="5556320" y="5407730"/>
                <a:ext cx="751907" cy="319573"/>
              </a:xfrm>
              <a:prstGeom prst="rect">
                <a:avLst/>
              </a:prstGeom>
              <a:ln>
                <a:solidFill>
                  <a:srgbClr val="00B050"/>
                </a:solidFill>
              </a:ln>
            </p:spPr>
          </p:pic>
          <p:pic>
            <p:nvPicPr>
              <p:cNvPr id="34" name="Picture 33" descr="A group of food characters&#10;&#10;Description automatically generated">
                <a:extLst>
                  <a:ext uri="{FF2B5EF4-FFF2-40B4-BE49-F238E27FC236}">
                    <a16:creationId xmlns:a16="http://schemas.microsoft.com/office/drawing/2014/main" id="{71EABD0F-382A-21B3-788E-26CE7A9E119B}"/>
                  </a:ext>
                </a:extLst>
              </p:cNvPr>
              <p:cNvPicPr>
                <a:picLocks noChangeAspect="1"/>
              </p:cNvPicPr>
              <p:nvPr/>
            </p:nvPicPr>
            <p:blipFill>
              <a:blip r:embed="rId15"/>
              <a:stretch>
                <a:fillRect/>
              </a:stretch>
            </p:blipFill>
            <p:spPr>
              <a:xfrm>
                <a:off x="5774119" y="4448415"/>
                <a:ext cx="807217" cy="467194"/>
              </a:xfrm>
              <a:prstGeom prst="rect">
                <a:avLst/>
              </a:prstGeom>
              <a:ln>
                <a:solidFill>
                  <a:srgbClr val="00B050"/>
                </a:solidFill>
              </a:ln>
            </p:spPr>
          </p:pic>
        </p:grpSp>
      </p:grpSp>
      <p:sp>
        <p:nvSpPr>
          <p:cNvPr id="36" name="Rectangle 35">
            <a:extLst>
              <a:ext uri="{FF2B5EF4-FFF2-40B4-BE49-F238E27FC236}">
                <a16:creationId xmlns:a16="http://schemas.microsoft.com/office/drawing/2014/main" id="{8839FE8C-1DB8-62CB-DA81-7A1F61BF9836}"/>
              </a:ext>
            </a:extLst>
          </p:cNvPr>
          <p:cNvSpPr/>
          <p:nvPr/>
        </p:nvSpPr>
        <p:spPr>
          <a:xfrm>
            <a:off x="174332" y="78554"/>
            <a:ext cx="6582231" cy="6494085"/>
          </a:xfrm>
          <a:prstGeom prst="rect">
            <a:avLst/>
          </a:prstGeom>
          <a:noFill/>
          <a:ln w="57150">
            <a:noFill/>
          </a:ln>
        </p:spPr>
        <p:txBody>
          <a:bodyPr wrap="square" lIns="91440" tIns="45720" rIns="91440" bIns="45720" anchor="t">
            <a:spAutoFit/>
          </a:bodyPr>
          <a:lstStyle/>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Calibri"/>
              <a:cs typeface="Calibri"/>
            </a:endParaRPr>
          </a:p>
          <a:p>
            <a:endParaRPr lang="en-GB" sz="1600" b="1" dirty="0">
              <a:ea typeface="+mn-lt"/>
              <a:cs typeface="+mn-lt"/>
            </a:endParaRPr>
          </a:p>
          <a:p>
            <a:r>
              <a:rPr lang="en-GB" sz="1400" dirty="0">
                <a:ea typeface="+mn-lt"/>
                <a:cs typeface="+mn-lt"/>
              </a:rPr>
              <a:t>Thank you to all parents who are working with school on children’s attendance. Attendance for each year group has increased from last year. </a:t>
            </a:r>
            <a:endParaRPr lang="en-GB" sz="1400">
              <a:ea typeface="+mn-lt"/>
              <a:cs typeface="+mn-lt"/>
            </a:endParaRPr>
          </a:p>
          <a:p>
            <a:r>
              <a:rPr lang="en-GB" sz="1400" dirty="0">
                <a:ea typeface="+mn-lt"/>
                <a:cs typeface="+mn-lt"/>
              </a:rPr>
              <a:t>Year 3 are 95.2%, </a:t>
            </a:r>
            <a:endParaRPr lang="en-GB" sz="1400">
              <a:ea typeface="+mn-lt"/>
              <a:cs typeface="+mn-lt"/>
            </a:endParaRPr>
          </a:p>
          <a:p>
            <a:r>
              <a:rPr lang="en-GB" sz="1400" dirty="0">
                <a:ea typeface="+mn-lt"/>
                <a:cs typeface="+mn-lt"/>
              </a:rPr>
              <a:t>Year 6 on 94.5%, </a:t>
            </a:r>
            <a:endParaRPr lang="en-GB" sz="1400">
              <a:ea typeface="+mn-lt"/>
              <a:cs typeface="+mn-lt"/>
            </a:endParaRPr>
          </a:p>
          <a:p>
            <a:r>
              <a:rPr lang="en-GB" sz="1400" dirty="0">
                <a:ea typeface="+mn-lt"/>
                <a:cs typeface="+mn-lt"/>
              </a:rPr>
              <a:t>Year 4 on 94.6% </a:t>
            </a:r>
            <a:endParaRPr lang="en-GB" sz="1400">
              <a:ea typeface="+mn-lt"/>
              <a:cs typeface="+mn-lt"/>
            </a:endParaRPr>
          </a:p>
          <a:p>
            <a:r>
              <a:rPr lang="en-GB" sz="1400" dirty="0">
                <a:ea typeface="+mn-lt"/>
                <a:cs typeface="+mn-lt"/>
              </a:rPr>
              <a:t>Year 5 on 93.8%. </a:t>
            </a:r>
            <a:endParaRPr lang="en-GB" sz="1400">
              <a:ea typeface="+mn-lt"/>
              <a:cs typeface="+mn-lt"/>
            </a:endParaRPr>
          </a:p>
          <a:p>
            <a:r>
              <a:rPr lang="en-GB" sz="1400" dirty="0">
                <a:ea typeface="+mn-lt"/>
                <a:cs typeface="+mn-lt"/>
              </a:rPr>
              <a:t>We are aiming to reach </a:t>
            </a:r>
            <a:r>
              <a:rPr lang="en-GB" sz="1400" b="1" dirty="0">
                <a:ea typeface="+mn-lt"/>
                <a:cs typeface="+mn-lt"/>
              </a:rPr>
              <a:t>96%</a:t>
            </a:r>
            <a:r>
              <a:rPr lang="en-GB" sz="1400" dirty="0">
                <a:ea typeface="+mn-lt"/>
                <a:cs typeface="+mn-lt"/>
              </a:rPr>
              <a:t> which is the government’s target.</a:t>
            </a:r>
          </a:p>
        </p:txBody>
      </p:sp>
      <p:sp>
        <p:nvSpPr>
          <p:cNvPr id="2" name="Rectangle 1">
            <a:extLst>
              <a:ext uri="{FF2B5EF4-FFF2-40B4-BE49-F238E27FC236}">
                <a16:creationId xmlns:a16="http://schemas.microsoft.com/office/drawing/2014/main" id="{51D5A6CE-5B7A-EA2D-AC77-2B20BE863DA9}"/>
              </a:ext>
            </a:extLst>
          </p:cNvPr>
          <p:cNvSpPr/>
          <p:nvPr/>
        </p:nvSpPr>
        <p:spPr>
          <a:xfrm>
            <a:off x="174625" y="79374"/>
            <a:ext cx="6508750" cy="6254750"/>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60571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59026" y="120886"/>
            <a:ext cx="6530369" cy="9571851"/>
          </a:xfrm>
          <a:prstGeom prst="rect">
            <a:avLst/>
          </a:prstGeom>
          <a:noFill/>
          <a:ln w="38100">
            <a:solidFill>
              <a:srgbClr val="0070C0"/>
            </a:solidFill>
          </a:ln>
        </p:spPr>
        <p:txBody>
          <a:bodyPr wrap="square" lIns="91440" tIns="45720" rIns="91440" bIns="45720" anchor="t">
            <a:spAutoFit/>
          </a:bodyPr>
          <a:lstStyle/>
          <a:p>
            <a:endParaRPr lang="en-GB" sz="1400"/>
          </a:p>
          <a:p>
            <a:endParaRPr lang="en-GB" sz="1400"/>
          </a:p>
          <a:p>
            <a:endParaRPr lang="en-GB" sz="1400"/>
          </a:p>
          <a:p>
            <a:endParaRPr lang="en-GB" sz="1400"/>
          </a:p>
          <a:p>
            <a:endParaRPr lang="en-GB" sz="1400"/>
          </a:p>
          <a:p>
            <a:endParaRPr lang="en-GB" sz="1400"/>
          </a:p>
          <a:p>
            <a:endParaRPr lang="en-GB" sz="1400"/>
          </a:p>
          <a:p>
            <a:endParaRPr lang="en-GB" sz="1400"/>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solidFill>
                <a:srgbClr val="FF0000"/>
              </a:solidFill>
            </a:endParaRPr>
          </a:p>
          <a:p>
            <a:endParaRPr lang="en-GB" sz="1400">
              <a:cs typeface="Calibri"/>
            </a:endParaRPr>
          </a:p>
          <a:p>
            <a:endParaRPr lang="en-GB" sz="1400">
              <a:cs typeface="Calibri"/>
            </a:endParaRPr>
          </a:p>
          <a:p>
            <a:endParaRPr lang="en-GB" sz="1400">
              <a:cs typeface="Calibri"/>
            </a:endParaRPr>
          </a:p>
          <a:p>
            <a:endParaRPr lang="en-GB" sz="1400">
              <a:cs typeface="Calibri"/>
            </a:endParaRPr>
          </a:p>
          <a:p>
            <a:endParaRPr lang="en-GB" sz="1400">
              <a:cs typeface="Calibri"/>
            </a:endParaRPr>
          </a:p>
        </p:txBody>
      </p:sp>
      <p:sp>
        <p:nvSpPr>
          <p:cNvPr id="2" name="Rectangle 1"/>
          <p:cNvSpPr/>
          <p:nvPr/>
        </p:nvSpPr>
        <p:spPr>
          <a:xfrm>
            <a:off x="166402" y="120886"/>
            <a:ext cx="2389885" cy="523220"/>
          </a:xfrm>
          <a:prstGeom prst="rect">
            <a:avLst/>
          </a:prstGeom>
          <a:noFill/>
        </p:spPr>
        <p:txBody>
          <a:bodyPr wrap="none" lIns="91440" tIns="45720" rIns="91440" bIns="45720" anchor="t">
            <a:spAutoFit/>
          </a:bodyPr>
          <a:lstStyle/>
          <a:p>
            <a:pPr algn="ctr"/>
            <a:r>
              <a:rPr lang="en-US" sz="2800" b="0" u="sng" cap="none" spc="0">
                <a:ln w="0"/>
                <a:effectLst>
                  <a:outerShdw blurRad="38100" dist="19050" dir="2700000" algn="tl" rotWithShape="0">
                    <a:schemeClr val="dk1">
                      <a:alpha val="40000"/>
                    </a:schemeClr>
                  </a:outerShdw>
                </a:effectLst>
              </a:rPr>
              <a:t>Pear Tree Pride</a:t>
            </a:r>
          </a:p>
        </p:txBody>
      </p:sp>
      <p:sp>
        <p:nvSpPr>
          <p:cNvPr id="3" name="TextBox 2"/>
          <p:cNvSpPr txBox="1"/>
          <p:nvPr/>
        </p:nvSpPr>
        <p:spPr>
          <a:xfrm>
            <a:off x="2595120" y="155006"/>
            <a:ext cx="4096579" cy="954107"/>
          </a:xfrm>
          <a:prstGeom prst="rect">
            <a:avLst/>
          </a:prstGeom>
          <a:noFill/>
        </p:spPr>
        <p:txBody>
          <a:bodyPr wrap="square" lIns="91440" tIns="45720" rIns="91440" bIns="45720" rtlCol="0" anchor="t">
            <a:spAutoFit/>
          </a:bodyPr>
          <a:lstStyle/>
          <a:p>
            <a:r>
              <a:rPr lang="en-GB" sz="1400"/>
              <a:t>We are very proud of our community and this page is here to celebrate our success. If you have anything you think should be added to this page, please contact the School Office.</a:t>
            </a:r>
          </a:p>
        </p:txBody>
      </p:sp>
      <p:grpSp>
        <p:nvGrpSpPr>
          <p:cNvPr id="25" name="Group 24">
            <a:extLst>
              <a:ext uri="{FF2B5EF4-FFF2-40B4-BE49-F238E27FC236}">
                <a16:creationId xmlns:a16="http://schemas.microsoft.com/office/drawing/2014/main" id="{8C06E31F-98F2-7C8E-8DCC-B3ABE0E8C46C}"/>
              </a:ext>
            </a:extLst>
          </p:cNvPr>
          <p:cNvGrpSpPr/>
          <p:nvPr/>
        </p:nvGrpSpPr>
        <p:grpSpPr>
          <a:xfrm>
            <a:off x="198292" y="6442175"/>
            <a:ext cx="6336970" cy="685800"/>
            <a:chOff x="219075" y="3460750"/>
            <a:chExt cx="6336970" cy="685800"/>
          </a:xfrm>
        </p:grpSpPr>
        <p:sp>
          <p:nvSpPr>
            <p:cNvPr id="12" name="Rectangle: Rounded Corners 11">
              <a:extLst>
                <a:ext uri="{FF2B5EF4-FFF2-40B4-BE49-F238E27FC236}">
                  <a16:creationId xmlns:a16="http://schemas.microsoft.com/office/drawing/2014/main" id="{D21F3D2B-213A-7906-9EAF-24B1D7A0392E}"/>
                </a:ext>
              </a:extLst>
            </p:cNvPr>
            <p:cNvSpPr/>
            <p:nvPr/>
          </p:nvSpPr>
          <p:spPr>
            <a:xfrm>
              <a:off x="219075" y="3460750"/>
              <a:ext cx="6318250" cy="685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1448879" y="3504801"/>
              <a:ext cx="5107166" cy="307777"/>
            </a:xfrm>
            <a:prstGeom prst="rect">
              <a:avLst/>
            </a:prstGeom>
            <a:noFill/>
          </p:spPr>
          <p:txBody>
            <a:bodyPr wrap="square" lIns="91440" tIns="45720" rIns="91440" bIns="45720" rtlCol="0" anchor="t">
              <a:spAutoFit/>
            </a:bodyPr>
            <a:lstStyle/>
            <a:p>
              <a:endParaRPr lang="en-GB" sz="1400" dirty="0">
                <a:ea typeface="Calibri"/>
                <a:cs typeface="Calibri"/>
              </a:endParaRPr>
            </a:p>
          </p:txBody>
        </p:sp>
      </p:grpSp>
      <p:sp>
        <p:nvSpPr>
          <p:cNvPr id="13" name="TextBox 12"/>
          <p:cNvSpPr txBox="1"/>
          <p:nvPr/>
        </p:nvSpPr>
        <p:spPr>
          <a:xfrm>
            <a:off x="270399" y="5676106"/>
            <a:ext cx="6343574" cy="523220"/>
          </a:xfrm>
          <a:prstGeom prst="rect">
            <a:avLst/>
          </a:prstGeom>
          <a:noFill/>
        </p:spPr>
        <p:txBody>
          <a:bodyPr wrap="square" lIns="91440" tIns="45720" rIns="91440" bIns="45720" rtlCol="0" anchor="t">
            <a:spAutoFit/>
          </a:bodyPr>
          <a:lstStyle/>
          <a:p>
            <a:r>
              <a:rPr lang="en-GB" sz="1400" dirty="0"/>
              <a:t>Well done to </a:t>
            </a:r>
            <a:r>
              <a:rPr lang="en-GB" sz="1400" b="1" dirty="0"/>
              <a:t>Derwent</a:t>
            </a:r>
            <a:r>
              <a:rPr lang="en-GB" sz="1400" dirty="0"/>
              <a:t> who won the school art competition on belonging. Their prize was two sessions with the artist Carla Dee. They had a fantastic time!</a:t>
            </a:r>
            <a:endParaRPr lang="en-GB" sz="1400" dirty="0">
              <a:ea typeface="Calibri"/>
              <a:cs typeface="Calibri"/>
            </a:endParaRPr>
          </a:p>
        </p:txBody>
      </p:sp>
      <p:grpSp>
        <p:nvGrpSpPr>
          <p:cNvPr id="30" name="Group 29">
            <a:extLst>
              <a:ext uri="{FF2B5EF4-FFF2-40B4-BE49-F238E27FC236}">
                <a16:creationId xmlns:a16="http://schemas.microsoft.com/office/drawing/2014/main" id="{19EB8606-D11E-D7C4-DEB4-8E55900FA21B}"/>
              </a:ext>
            </a:extLst>
          </p:cNvPr>
          <p:cNvGrpSpPr/>
          <p:nvPr/>
        </p:nvGrpSpPr>
        <p:grpSpPr>
          <a:xfrm>
            <a:off x="206085" y="4327266"/>
            <a:ext cx="6364432" cy="1145567"/>
            <a:chOff x="206085" y="3039693"/>
            <a:chExt cx="6364432" cy="1145567"/>
          </a:xfrm>
        </p:grpSpPr>
        <p:grpSp>
          <p:nvGrpSpPr>
            <p:cNvPr id="22" name="Group 21">
              <a:extLst>
                <a:ext uri="{FF2B5EF4-FFF2-40B4-BE49-F238E27FC236}">
                  <a16:creationId xmlns:a16="http://schemas.microsoft.com/office/drawing/2014/main" id="{3A94750B-2E34-CBFD-74F9-9BDCC3BEE4E3}"/>
                </a:ext>
              </a:extLst>
            </p:cNvPr>
            <p:cNvGrpSpPr/>
            <p:nvPr/>
          </p:nvGrpSpPr>
          <p:grpSpPr>
            <a:xfrm>
              <a:off x="206085" y="3039693"/>
              <a:ext cx="6364432" cy="1145567"/>
              <a:chOff x="268421" y="931900"/>
              <a:chExt cx="6326092" cy="1240234"/>
            </a:xfrm>
          </p:grpSpPr>
          <p:sp>
            <p:nvSpPr>
              <p:cNvPr id="10" name="TextBox 9"/>
              <p:cNvSpPr txBox="1"/>
              <p:nvPr/>
            </p:nvSpPr>
            <p:spPr>
              <a:xfrm>
                <a:off x="271339" y="1057088"/>
                <a:ext cx="5220899" cy="1032952"/>
              </a:xfrm>
              <a:prstGeom prst="rect">
                <a:avLst/>
              </a:prstGeom>
              <a:noFill/>
            </p:spPr>
            <p:txBody>
              <a:bodyPr wrap="square" lIns="91440" tIns="45720" rIns="91440" bIns="45720" rtlCol="0" anchor="t">
                <a:spAutoFit/>
              </a:bodyPr>
              <a:lstStyle/>
              <a:p>
                <a:r>
                  <a:rPr lang="en-GB" sz="1400" dirty="0">
                    <a:ea typeface="Calibri"/>
                    <a:cs typeface="Calibri"/>
                  </a:rPr>
                  <a:t>Our Art Ambassadors have had some exciting sessions with the artist Karen Logan. Well done to </a:t>
                </a:r>
                <a:r>
                  <a:rPr lang="en-GB" sz="1400" b="1" dirty="0">
                    <a:ea typeface="Calibri"/>
                    <a:cs typeface="Calibri"/>
                  </a:rPr>
                  <a:t>Isabell, Joell, Jason, Poppy, Micah, Viraj, </a:t>
                </a:r>
                <a:r>
                  <a:rPr lang="en-GB" sz="1400" b="1" dirty="0" err="1">
                    <a:ea typeface="Calibri"/>
                    <a:cs typeface="Calibri"/>
                  </a:rPr>
                  <a:t>Kaeynat</a:t>
                </a:r>
                <a:r>
                  <a:rPr lang="en-GB" sz="1400" b="1" dirty="0">
                    <a:ea typeface="Calibri"/>
                    <a:cs typeface="Calibri"/>
                  </a:rPr>
                  <a:t>, Beritan, Fatima, Aliza, Sophie and Fabian</a:t>
                </a:r>
                <a:r>
                  <a:rPr lang="en-US" sz="1400" dirty="0">
                    <a:ea typeface="Calibri"/>
                    <a:cs typeface="Calibri"/>
                  </a:rPr>
                  <a:t> for being selected as Art Ambassadors.</a:t>
                </a:r>
                <a:endParaRPr lang="en-US" dirty="0"/>
              </a:p>
            </p:txBody>
          </p:sp>
          <p:sp>
            <p:nvSpPr>
              <p:cNvPr id="6" name="Rectangle: Rounded Corners 5">
                <a:extLst>
                  <a:ext uri="{FF2B5EF4-FFF2-40B4-BE49-F238E27FC236}">
                    <a16:creationId xmlns:a16="http://schemas.microsoft.com/office/drawing/2014/main" id="{ECA22427-766E-7A49-3506-925A021B1FB0}"/>
                  </a:ext>
                </a:extLst>
              </p:cNvPr>
              <p:cNvSpPr/>
              <p:nvPr/>
            </p:nvSpPr>
            <p:spPr>
              <a:xfrm>
                <a:off x="268421" y="931900"/>
                <a:ext cx="6326092" cy="1240234"/>
              </a:xfrm>
              <a:prstGeom prst="round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Calibri"/>
                </a:endParaRPr>
              </a:p>
            </p:txBody>
          </p:sp>
        </p:grpSp>
        <p:pic>
          <p:nvPicPr>
            <p:cNvPr id="1028" name="Picture 4" descr="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230" t="42667" r="23214" b="31130"/>
            <a:stretch/>
          </p:blipFill>
          <p:spPr bwMode="auto">
            <a:xfrm>
              <a:off x="5411852" y="3213011"/>
              <a:ext cx="1003838" cy="893843"/>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ectangle: Rounded Corners 6">
            <a:extLst>
              <a:ext uri="{FF2B5EF4-FFF2-40B4-BE49-F238E27FC236}">
                <a16:creationId xmlns:a16="http://schemas.microsoft.com/office/drawing/2014/main" id="{E7B7A28E-0E3B-C35D-E3E2-069350EF7F7F}"/>
              </a:ext>
            </a:extLst>
          </p:cNvPr>
          <p:cNvSpPr/>
          <p:nvPr/>
        </p:nvSpPr>
        <p:spPr>
          <a:xfrm>
            <a:off x="226867" y="5662843"/>
            <a:ext cx="6385213" cy="597900"/>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Calibri"/>
            </a:endParaRPr>
          </a:p>
        </p:txBody>
      </p:sp>
      <p:grpSp>
        <p:nvGrpSpPr>
          <p:cNvPr id="20" name="Group 19">
            <a:extLst>
              <a:ext uri="{FF2B5EF4-FFF2-40B4-BE49-F238E27FC236}">
                <a16:creationId xmlns:a16="http://schemas.microsoft.com/office/drawing/2014/main" id="{8A82FC5F-0DEA-C369-264F-7336EB7E807B}"/>
              </a:ext>
            </a:extLst>
          </p:cNvPr>
          <p:cNvGrpSpPr/>
          <p:nvPr/>
        </p:nvGrpSpPr>
        <p:grpSpPr>
          <a:xfrm>
            <a:off x="226867" y="1108972"/>
            <a:ext cx="6324600" cy="781050"/>
            <a:chOff x="266699" y="6705599"/>
            <a:chExt cx="6248400" cy="781050"/>
          </a:xfrm>
        </p:grpSpPr>
        <p:sp>
          <p:nvSpPr>
            <p:cNvPr id="14" name="TextBox 13"/>
            <p:cNvSpPr txBox="1"/>
            <p:nvPr/>
          </p:nvSpPr>
          <p:spPr>
            <a:xfrm>
              <a:off x="328170" y="6725550"/>
              <a:ext cx="6133093" cy="738664"/>
            </a:xfrm>
            <a:prstGeom prst="rect">
              <a:avLst/>
            </a:prstGeom>
            <a:noFill/>
          </p:spPr>
          <p:txBody>
            <a:bodyPr wrap="square" lIns="91440" tIns="45720" rIns="91440" bIns="45720" rtlCol="0" anchor="t">
              <a:spAutoFit/>
            </a:bodyPr>
            <a:lstStyle/>
            <a:p>
              <a:r>
                <a:rPr lang="en-GB" sz="1400" dirty="0"/>
                <a:t>Our Children’s Parliament representatives, </a:t>
              </a:r>
              <a:r>
                <a:rPr lang="en-GB" sz="1400" b="1" dirty="0"/>
                <a:t>Eileen and Omar</a:t>
              </a:r>
              <a:r>
                <a:rPr lang="en-GB" sz="1400" dirty="0"/>
                <a:t>, have had their first few meetings with other Parliamentarians across Transform Trust. We are looking forward to seeing their projects develop.</a:t>
              </a:r>
              <a:endParaRPr lang="en-GB" sz="1100" dirty="0"/>
            </a:p>
          </p:txBody>
        </p:sp>
        <p:sp>
          <p:nvSpPr>
            <p:cNvPr id="16" name="Rectangle: Rounded Corners 15">
              <a:extLst>
                <a:ext uri="{FF2B5EF4-FFF2-40B4-BE49-F238E27FC236}">
                  <a16:creationId xmlns:a16="http://schemas.microsoft.com/office/drawing/2014/main" id="{2F89E76C-2353-89FD-E845-35C4A0F2FCD6}"/>
                </a:ext>
              </a:extLst>
            </p:cNvPr>
            <p:cNvSpPr/>
            <p:nvPr/>
          </p:nvSpPr>
          <p:spPr>
            <a:xfrm>
              <a:off x="266699" y="6705599"/>
              <a:ext cx="6248400" cy="781050"/>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Calibri"/>
              </a:endParaRPr>
            </a:p>
          </p:txBody>
        </p:sp>
      </p:grpSp>
      <p:grpSp>
        <p:nvGrpSpPr>
          <p:cNvPr id="21" name="Group 20">
            <a:extLst>
              <a:ext uri="{FF2B5EF4-FFF2-40B4-BE49-F238E27FC236}">
                <a16:creationId xmlns:a16="http://schemas.microsoft.com/office/drawing/2014/main" id="{C646CA7D-7549-3731-4F7A-4DBF1B9FF59F}"/>
              </a:ext>
            </a:extLst>
          </p:cNvPr>
          <p:cNvGrpSpPr/>
          <p:nvPr/>
        </p:nvGrpSpPr>
        <p:grpSpPr>
          <a:xfrm>
            <a:off x="187565" y="3119773"/>
            <a:ext cx="6399738" cy="991871"/>
            <a:chOff x="267606" y="7544087"/>
            <a:chExt cx="6211422" cy="991871"/>
          </a:xfrm>
        </p:grpSpPr>
        <p:sp>
          <p:nvSpPr>
            <p:cNvPr id="9" name="TextBox 8">
              <a:extLst>
                <a:ext uri="{FF2B5EF4-FFF2-40B4-BE49-F238E27FC236}">
                  <a16:creationId xmlns:a16="http://schemas.microsoft.com/office/drawing/2014/main" id="{69D04958-2D0F-61DA-522F-A51A1E899CCC}"/>
                </a:ext>
              </a:extLst>
            </p:cNvPr>
            <p:cNvSpPr txBox="1"/>
            <p:nvPr/>
          </p:nvSpPr>
          <p:spPr>
            <a:xfrm>
              <a:off x="271893" y="7544087"/>
              <a:ext cx="6136456" cy="954107"/>
            </a:xfrm>
            <a:prstGeom prst="rect">
              <a:avLst/>
            </a:prstGeom>
            <a:noFill/>
          </p:spPr>
          <p:txBody>
            <a:bodyPr wrap="square" lIns="91440" tIns="45720" rIns="91440" bIns="45720" rtlCol="0" anchor="t">
              <a:spAutoFit/>
            </a:bodyPr>
            <a:lstStyle/>
            <a:p>
              <a:r>
                <a:rPr lang="en-GB" sz="1400" dirty="0"/>
                <a:t>Each year School Council are voted for by their peers to represent their class. The successful candidates will be having their first meeting soon. We look forward to seeing what </a:t>
              </a:r>
              <a:r>
                <a:rPr lang="en-GB" sz="1400" b="1" dirty="0"/>
                <a:t>Abobaker, Helen, Baran, </a:t>
              </a:r>
              <a:r>
                <a:rPr lang="en-GB" sz="1400" b="1" dirty="0" err="1"/>
                <a:t>Ziddan</a:t>
              </a:r>
              <a:r>
                <a:rPr lang="en-GB" sz="1400" b="1" dirty="0"/>
                <a:t>, </a:t>
              </a:r>
              <a:r>
                <a:rPr lang="en-GB" sz="1400" b="1" dirty="0" err="1"/>
                <a:t>Meivi</a:t>
              </a:r>
              <a:r>
                <a:rPr lang="en-GB" sz="1400" b="1" dirty="0"/>
                <a:t>, Devira, Haneen, Asra, Anmol Ayaan, Keyan and Bella </a:t>
              </a:r>
              <a:r>
                <a:rPr lang="en-GB" sz="1400" dirty="0"/>
                <a:t>will be up to next!</a:t>
              </a:r>
              <a:endParaRPr lang="en-GB" sz="1400" dirty="0">
                <a:ea typeface="Calibri"/>
                <a:cs typeface="Calibri"/>
              </a:endParaRPr>
            </a:p>
          </p:txBody>
        </p:sp>
        <p:sp>
          <p:nvSpPr>
            <p:cNvPr id="17" name="Rectangle: Rounded Corners 16">
              <a:extLst>
                <a:ext uri="{FF2B5EF4-FFF2-40B4-BE49-F238E27FC236}">
                  <a16:creationId xmlns:a16="http://schemas.microsoft.com/office/drawing/2014/main" id="{1C85F2B0-0E8A-484F-9057-98EFAB738D74}"/>
                </a:ext>
              </a:extLst>
            </p:cNvPr>
            <p:cNvSpPr/>
            <p:nvPr/>
          </p:nvSpPr>
          <p:spPr>
            <a:xfrm>
              <a:off x="267606" y="7545358"/>
              <a:ext cx="6211422" cy="99060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Calibri"/>
              </a:endParaRPr>
            </a:p>
          </p:txBody>
        </p:sp>
      </p:grpSp>
      <p:sp>
        <p:nvSpPr>
          <p:cNvPr id="26" name="TextBox 25">
            <a:extLst>
              <a:ext uri="{FF2B5EF4-FFF2-40B4-BE49-F238E27FC236}">
                <a16:creationId xmlns:a16="http://schemas.microsoft.com/office/drawing/2014/main" id="{76A9F194-7BCF-404D-CFE0-B8C1AAABC5FF}"/>
              </a:ext>
            </a:extLst>
          </p:cNvPr>
          <p:cNvSpPr txBox="1"/>
          <p:nvPr/>
        </p:nvSpPr>
        <p:spPr>
          <a:xfrm>
            <a:off x="224603" y="6443161"/>
            <a:ext cx="63627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Well done to these children for achieving their green Pear Tree badges this term. These children were chosen for a wide variety of reasons but they all show the Pear Tree Superhero Code and Powers every single day. You are all fantastic role models.</a:t>
            </a:r>
          </a:p>
        </p:txBody>
      </p:sp>
      <p:graphicFrame>
        <p:nvGraphicFramePr>
          <p:cNvPr id="29" name="Table 29">
            <a:extLst>
              <a:ext uri="{FF2B5EF4-FFF2-40B4-BE49-F238E27FC236}">
                <a16:creationId xmlns:a16="http://schemas.microsoft.com/office/drawing/2014/main" id="{48620084-B7B1-B576-10F7-33EEDCBF1327}"/>
              </a:ext>
            </a:extLst>
          </p:cNvPr>
          <p:cNvGraphicFramePr>
            <a:graphicFrameLocks noGrp="1"/>
          </p:cNvGraphicFramePr>
          <p:nvPr>
            <p:extLst>
              <p:ext uri="{D42A27DB-BD31-4B8C-83A1-F6EECF244321}">
                <p14:modId xmlns:p14="http://schemas.microsoft.com/office/powerpoint/2010/main" val="3810671984"/>
              </p:ext>
            </p:extLst>
          </p:nvPr>
        </p:nvGraphicFramePr>
        <p:xfrm>
          <a:off x="229128" y="7386639"/>
          <a:ext cx="6399734" cy="1859280"/>
        </p:xfrm>
        <a:graphic>
          <a:graphicData uri="http://schemas.openxmlformats.org/drawingml/2006/table">
            <a:tbl>
              <a:tblPr firstRow="1" bandRow="1">
                <a:tableStyleId>{5C22544A-7EE6-4342-B048-85BDC9FD1C3A}</a:tableStyleId>
              </a:tblPr>
              <a:tblGrid>
                <a:gridCol w="1836360">
                  <a:extLst>
                    <a:ext uri="{9D8B030D-6E8A-4147-A177-3AD203B41FA5}">
                      <a16:colId xmlns:a16="http://schemas.microsoft.com/office/drawing/2014/main" val="2981039640"/>
                    </a:ext>
                  </a:extLst>
                </a:gridCol>
                <a:gridCol w="1363506">
                  <a:extLst>
                    <a:ext uri="{9D8B030D-6E8A-4147-A177-3AD203B41FA5}">
                      <a16:colId xmlns:a16="http://schemas.microsoft.com/office/drawing/2014/main" val="897553988"/>
                    </a:ext>
                  </a:extLst>
                </a:gridCol>
                <a:gridCol w="1599934">
                  <a:extLst>
                    <a:ext uri="{9D8B030D-6E8A-4147-A177-3AD203B41FA5}">
                      <a16:colId xmlns:a16="http://schemas.microsoft.com/office/drawing/2014/main" val="44105153"/>
                    </a:ext>
                  </a:extLst>
                </a:gridCol>
                <a:gridCol w="1599934">
                  <a:extLst>
                    <a:ext uri="{9D8B030D-6E8A-4147-A177-3AD203B41FA5}">
                      <a16:colId xmlns:a16="http://schemas.microsoft.com/office/drawing/2014/main" val="1584728126"/>
                    </a:ext>
                  </a:extLst>
                </a:gridCol>
              </a:tblGrid>
              <a:tr h="272613">
                <a:tc>
                  <a:txBody>
                    <a:bodyPr/>
                    <a:lstStyle/>
                    <a:p>
                      <a:pPr algn="ctr"/>
                      <a:r>
                        <a:rPr lang="en-US" sz="1400" dirty="0">
                          <a:solidFill>
                            <a:schemeClr val="tx1"/>
                          </a:solidFill>
                        </a:rPr>
                        <a:t>Year 3</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algn="ctr"/>
                      <a:r>
                        <a:rPr lang="en-US" sz="1400" dirty="0">
                          <a:solidFill>
                            <a:schemeClr val="tx1"/>
                          </a:solidFill>
                        </a:rPr>
                        <a:t>Year 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algn="ctr"/>
                      <a:r>
                        <a:rPr lang="en-US" sz="1400" dirty="0">
                          <a:solidFill>
                            <a:schemeClr val="tx1"/>
                          </a:solidFill>
                        </a:rPr>
                        <a:t>Year 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algn="ctr"/>
                      <a:r>
                        <a:rPr lang="en-US" sz="1400" dirty="0">
                          <a:solidFill>
                            <a:schemeClr val="tx1"/>
                          </a:solidFill>
                        </a:rPr>
                        <a:t>Year 6</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2834755505"/>
                  </a:ext>
                </a:extLst>
              </a:tr>
              <a:tr h="389447">
                <a:tc>
                  <a:txBody>
                    <a:bodyPr/>
                    <a:lstStyle/>
                    <a:p>
                      <a:pPr lvl="0" algn="ctr">
                        <a:buNone/>
                      </a:pPr>
                      <a:r>
                        <a:rPr lang="en-US" sz="1400" dirty="0">
                          <a:solidFill>
                            <a:schemeClr val="tx1"/>
                          </a:solidFill>
                        </a:rPr>
                        <a:t>Magdalena L, </a:t>
                      </a:r>
                      <a:r>
                        <a:rPr lang="en-US" sz="1400" dirty="0" err="1">
                          <a:solidFill>
                            <a:schemeClr val="tx1"/>
                          </a:solidFill>
                        </a:rPr>
                        <a:t>Chisimdiri</a:t>
                      </a:r>
                      <a:r>
                        <a:rPr lang="en-US" sz="1400" dirty="0">
                          <a:solidFill>
                            <a:schemeClr val="tx1"/>
                          </a:solidFill>
                        </a:rPr>
                        <a:t> I, Zuzana C</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5">
                        <a:lumMod val="40000"/>
                        <a:lumOff val="60000"/>
                      </a:schemeClr>
                    </a:solidFill>
                  </a:tcPr>
                </a:tc>
                <a:tc>
                  <a:txBody>
                    <a:bodyPr/>
                    <a:lstStyle/>
                    <a:p>
                      <a:pPr lvl="0" algn="ctr">
                        <a:buNone/>
                      </a:pPr>
                      <a:r>
                        <a:rPr lang="en-US" sz="1400" dirty="0">
                          <a:solidFill>
                            <a:schemeClr val="tx1"/>
                          </a:solidFill>
                        </a:rPr>
                        <a:t>Warisha F, Yaran K, Kirubel K</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5">
                        <a:lumMod val="40000"/>
                        <a:lumOff val="60000"/>
                      </a:schemeClr>
                    </a:solidFill>
                  </a:tcPr>
                </a:tc>
                <a:tc>
                  <a:txBody>
                    <a:bodyPr/>
                    <a:lstStyle/>
                    <a:p>
                      <a:pPr lvl="0" algn="ctr">
                        <a:buNone/>
                      </a:pPr>
                      <a:r>
                        <a:rPr lang="en-US" sz="1400" dirty="0">
                          <a:solidFill>
                            <a:schemeClr val="tx1"/>
                          </a:solidFill>
                        </a:rPr>
                        <a:t>Haneen M, Omar CM, Yahya N</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5">
                        <a:lumMod val="40000"/>
                        <a:lumOff val="60000"/>
                      </a:schemeClr>
                    </a:solidFill>
                  </a:tcPr>
                </a:tc>
                <a:tc>
                  <a:txBody>
                    <a:bodyPr/>
                    <a:lstStyle/>
                    <a:p>
                      <a:pPr lvl="0" algn="ctr">
                        <a:buNone/>
                      </a:pPr>
                      <a:r>
                        <a:rPr lang="en-US" sz="1400" dirty="0">
                          <a:solidFill>
                            <a:schemeClr val="tx1"/>
                          </a:solidFill>
                        </a:rPr>
                        <a:t>Nikola K, M. Yousuf KB, Alisha KS</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5">
                        <a:lumMod val="40000"/>
                        <a:lumOff val="60000"/>
                      </a:schemeClr>
                    </a:solidFill>
                  </a:tcPr>
                </a:tc>
                <a:extLst>
                  <a:ext uri="{0D108BD9-81ED-4DB2-BD59-A6C34878D82A}">
                    <a16:rowId xmlns:a16="http://schemas.microsoft.com/office/drawing/2014/main" val="1658652926"/>
                  </a:ext>
                </a:extLst>
              </a:tr>
              <a:tr h="233668">
                <a:tc>
                  <a:txBody>
                    <a:bodyPr/>
                    <a:lstStyle/>
                    <a:p>
                      <a:pPr lvl="0" algn="ctr">
                        <a:buNone/>
                      </a:pPr>
                      <a:r>
                        <a:rPr lang="en-US" sz="1400" dirty="0">
                          <a:solidFill>
                            <a:schemeClr val="tx1"/>
                          </a:solidFill>
                        </a:rPr>
                        <a:t>Kaamil B, </a:t>
                      </a:r>
                      <a:r>
                        <a:rPr lang="en-US" sz="1400" dirty="0" err="1">
                          <a:solidFill>
                            <a:schemeClr val="tx1"/>
                          </a:solidFill>
                        </a:rPr>
                        <a:t>Saddafe</a:t>
                      </a:r>
                      <a:r>
                        <a:rPr lang="en-US" sz="1400" dirty="0">
                          <a:solidFill>
                            <a:schemeClr val="tx1"/>
                          </a:solidFill>
                        </a:rPr>
                        <a:t> A, Madina A</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60000"/>
                        <a:lumOff val="40000"/>
                      </a:schemeClr>
                    </a:solidFill>
                  </a:tcPr>
                </a:tc>
                <a:tc>
                  <a:txBody>
                    <a:bodyPr/>
                    <a:lstStyle/>
                    <a:p>
                      <a:pPr lvl="0" algn="ctr">
                        <a:buNone/>
                      </a:pPr>
                      <a:r>
                        <a:rPr lang="en-US" sz="1400" dirty="0">
                          <a:solidFill>
                            <a:schemeClr val="tx1"/>
                          </a:solidFill>
                        </a:rPr>
                        <a:t>Jane O, Viraj S, Mahdiya A</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60000"/>
                        <a:lumOff val="40000"/>
                      </a:schemeClr>
                    </a:solidFill>
                  </a:tcPr>
                </a:tc>
                <a:tc>
                  <a:txBody>
                    <a:bodyPr/>
                    <a:lstStyle/>
                    <a:p>
                      <a:pPr lvl="0" algn="ctr">
                        <a:buNone/>
                      </a:pPr>
                      <a:r>
                        <a:rPr lang="en-US" sz="1400" dirty="0">
                          <a:solidFill>
                            <a:schemeClr val="tx1"/>
                          </a:solidFill>
                        </a:rPr>
                        <a:t>Steven D, Abish C, Aamna N</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60000"/>
                        <a:lumOff val="40000"/>
                      </a:schemeClr>
                    </a:solidFill>
                  </a:tcPr>
                </a:tc>
                <a:tc>
                  <a:txBody>
                    <a:bodyPr/>
                    <a:lstStyle/>
                    <a:p>
                      <a:pPr lvl="0" algn="ctr">
                        <a:buNone/>
                      </a:pPr>
                      <a:r>
                        <a:rPr lang="en-US" sz="1400" dirty="0">
                          <a:solidFill>
                            <a:schemeClr val="tx1"/>
                          </a:solidFill>
                        </a:rPr>
                        <a:t>Aleena M, Eileen I, Aliza K</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60000"/>
                        <a:lumOff val="40000"/>
                      </a:schemeClr>
                    </a:solidFill>
                  </a:tcPr>
                </a:tc>
                <a:extLst>
                  <a:ext uri="{0D108BD9-81ED-4DB2-BD59-A6C34878D82A}">
                    <a16:rowId xmlns:a16="http://schemas.microsoft.com/office/drawing/2014/main" val="1997804423"/>
                  </a:ext>
                </a:extLst>
              </a:tr>
              <a:tr h="369976">
                <a:tc>
                  <a:txBody>
                    <a:bodyPr/>
                    <a:lstStyle/>
                    <a:p>
                      <a:pPr lvl="0" algn="ctr">
                        <a:buNone/>
                      </a:pPr>
                      <a:r>
                        <a:rPr lang="en-US" sz="1400" dirty="0">
                          <a:solidFill>
                            <a:schemeClr val="tx1"/>
                          </a:solidFill>
                        </a:rPr>
                        <a:t>Mahnoor T, Shayan N, David D</a:t>
                      </a:r>
                    </a:p>
                  </a:txBody>
                  <a:tcPr>
                    <a:lnL w="12700">
                      <a:solidFill>
                        <a:schemeClr val="tx1"/>
                      </a:solidFill>
                    </a:lnL>
                    <a:lnR w="12700">
                      <a:solidFill>
                        <a:schemeClr val="tx1"/>
                      </a:solidFill>
                    </a:lnR>
                    <a:lnT w="12700">
                      <a:solidFill>
                        <a:schemeClr val="tx1"/>
                      </a:solidFill>
                    </a:lnT>
                    <a:lnB w="12700">
                      <a:solidFill>
                        <a:schemeClr val="tx1"/>
                      </a:solidFill>
                    </a:lnB>
                    <a:solidFill>
                      <a:srgbClr val="92D050"/>
                    </a:solidFill>
                  </a:tcPr>
                </a:tc>
                <a:tc>
                  <a:txBody>
                    <a:bodyPr/>
                    <a:lstStyle/>
                    <a:p>
                      <a:pPr lvl="0" algn="ctr">
                        <a:buNone/>
                      </a:pPr>
                      <a:r>
                        <a:rPr lang="en-US" sz="1400" dirty="0">
                          <a:solidFill>
                            <a:schemeClr val="tx1"/>
                          </a:solidFill>
                        </a:rPr>
                        <a:t>Sahasra K, Omid A, M. Mustafa</a:t>
                      </a:r>
                    </a:p>
                  </a:txBody>
                  <a:tcPr>
                    <a:lnL w="12700">
                      <a:solidFill>
                        <a:schemeClr val="tx1"/>
                      </a:solidFill>
                    </a:lnL>
                    <a:lnR w="12700">
                      <a:solidFill>
                        <a:schemeClr val="tx1"/>
                      </a:solidFill>
                    </a:lnR>
                    <a:lnT w="12700">
                      <a:solidFill>
                        <a:schemeClr val="tx1"/>
                      </a:solidFill>
                    </a:lnT>
                    <a:lnB w="12700">
                      <a:solidFill>
                        <a:schemeClr val="tx1"/>
                      </a:solidFill>
                    </a:lnB>
                    <a:solidFill>
                      <a:srgbClr val="92D050"/>
                    </a:solidFill>
                  </a:tcPr>
                </a:tc>
                <a:tc>
                  <a:txBody>
                    <a:bodyPr/>
                    <a:lstStyle/>
                    <a:p>
                      <a:pPr lvl="0" algn="ctr">
                        <a:buNone/>
                      </a:pPr>
                      <a:r>
                        <a:rPr lang="en-US" sz="1400" dirty="0">
                          <a:solidFill>
                            <a:schemeClr val="tx1"/>
                          </a:solidFill>
                        </a:rPr>
                        <a:t>Oghosa I, Martin K, Krithick L</a:t>
                      </a:r>
                    </a:p>
                  </a:txBody>
                  <a:tcPr>
                    <a:lnL w="12700">
                      <a:solidFill>
                        <a:schemeClr val="tx1"/>
                      </a:solidFill>
                    </a:lnL>
                    <a:lnR w="12700">
                      <a:solidFill>
                        <a:schemeClr val="tx1"/>
                      </a:solidFill>
                    </a:lnR>
                    <a:lnT w="12700">
                      <a:solidFill>
                        <a:schemeClr val="tx1"/>
                      </a:solidFill>
                    </a:lnT>
                    <a:lnB w="12700">
                      <a:solidFill>
                        <a:schemeClr val="tx1"/>
                      </a:solidFill>
                    </a:lnB>
                    <a:solidFill>
                      <a:srgbClr val="92D050"/>
                    </a:solidFill>
                  </a:tcPr>
                </a:tc>
                <a:tc>
                  <a:txBody>
                    <a:bodyPr/>
                    <a:lstStyle/>
                    <a:p>
                      <a:pPr lvl="0" algn="ctr">
                        <a:buNone/>
                      </a:pPr>
                      <a:r>
                        <a:rPr lang="en-US" sz="1400" dirty="0" err="1">
                          <a:solidFill>
                            <a:schemeClr val="tx1"/>
                          </a:solidFill>
                        </a:rPr>
                        <a:t>Yashpreet</a:t>
                      </a:r>
                      <a:r>
                        <a:rPr lang="en-US" sz="1400" dirty="0">
                          <a:solidFill>
                            <a:schemeClr val="tx1"/>
                          </a:solidFill>
                        </a:rPr>
                        <a:t> K, Arwaa B, Lunar W</a:t>
                      </a:r>
                    </a:p>
                  </a:txBody>
                  <a:tcPr>
                    <a:lnL w="12700">
                      <a:solidFill>
                        <a:schemeClr val="tx1"/>
                      </a:solidFill>
                    </a:lnL>
                    <a:lnR w="12700">
                      <a:solidFill>
                        <a:schemeClr val="tx1"/>
                      </a:solidFill>
                    </a:lnR>
                    <a:lnT w="12700">
                      <a:solidFill>
                        <a:schemeClr val="tx1"/>
                      </a:solidFill>
                    </a:lnT>
                    <a:lnB w="12700">
                      <a:solidFill>
                        <a:schemeClr val="tx1"/>
                      </a:solidFill>
                    </a:lnB>
                    <a:solidFill>
                      <a:srgbClr val="92D050"/>
                    </a:solidFill>
                  </a:tcPr>
                </a:tc>
                <a:extLst>
                  <a:ext uri="{0D108BD9-81ED-4DB2-BD59-A6C34878D82A}">
                    <a16:rowId xmlns:a16="http://schemas.microsoft.com/office/drawing/2014/main" val="189269992"/>
                  </a:ext>
                </a:extLst>
              </a:tr>
            </a:tbl>
          </a:graphicData>
        </a:graphic>
      </p:graphicFrame>
      <p:grpSp>
        <p:nvGrpSpPr>
          <p:cNvPr id="31" name="Group 30">
            <a:extLst>
              <a:ext uri="{FF2B5EF4-FFF2-40B4-BE49-F238E27FC236}">
                <a16:creationId xmlns:a16="http://schemas.microsoft.com/office/drawing/2014/main" id="{C2D86A3B-E415-1187-EB7B-D812D3B07CD7}"/>
              </a:ext>
            </a:extLst>
          </p:cNvPr>
          <p:cNvGrpSpPr/>
          <p:nvPr/>
        </p:nvGrpSpPr>
        <p:grpSpPr>
          <a:xfrm>
            <a:off x="185043" y="2085034"/>
            <a:ext cx="6457143" cy="781050"/>
            <a:chOff x="266699" y="6705599"/>
            <a:chExt cx="6379346" cy="781050"/>
          </a:xfrm>
        </p:grpSpPr>
        <p:sp>
          <p:nvSpPr>
            <p:cNvPr id="32" name="TextBox 31">
              <a:extLst>
                <a:ext uri="{FF2B5EF4-FFF2-40B4-BE49-F238E27FC236}">
                  <a16:creationId xmlns:a16="http://schemas.microsoft.com/office/drawing/2014/main" id="{9020CC00-2F81-B69E-3CB3-629A1EF9AF6A}"/>
                </a:ext>
              </a:extLst>
            </p:cNvPr>
            <p:cNvSpPr txBox="1"/>
            <p:nvPr/>
          </p:nvSpPr>
          <p:spPr>
            <a:xfrm>
              <a:off x="307639" y="6725550"/>
              <a:ext cx="6338406" cy="738664"/>
            </a:xfrm>
            <a:prstGeom prst="rect">
              <a:avLst/>
            </a:prstGeom>
            <a:noFill/>
            <a:ln>
              <a:noFill/>
            </a:ln>
          </p:spPr>
          <p:txBody>
            <a:bodyPr wrap="square" lIns="91440" tIns="45720" rIns="91440" bIns="45720" rtlCol="0" anchor="t">
              <a:spAutoFit/>
            </a:bodyPr>
            <a:lstStyle/>
            <a:p>
              <a:r>
                <a:rPr lang="en-GB" sz="1400" dirty="0"/>
                <a:t>This year our Attendance Ambassadors across school are </a:t>
              </a:r>
              <a:r>
                <a:rPr lang="en-GB" sz="1400" b="1" err="1">
                  <a:ea typeface="+mn-lt"/>
                  <a:cs typeface="+mn-lt"/>
                </a:rPr>
                <a:t>Tesleemah</a:t>
              </a:r>
              <a:r>
                <a:rPr lang="en-GB" sz="1400" b="1" dirty="0">
                  <a:ea typeface="+mn-lt"/>
                  <a:cs typeface="+mn-lt"/>
                </a:rPr>
                <a:t>, Jane, Slavomir</a:t>
              </a:r>
              <a:r>
                <a:rPr lang="en-GB" sz="1400" dirty="0">
                  <a:ea typeface="+mn-lt"/>
                  <a:cs typeface="+mn-lt"/>
                </a:rPr>
                <a:t> and </a:t>
              </a:r>
              <a:r>
                <a:rPr lang="en-GB" sz="1400" b="1" dirty="0">
                  <a:ea typeface="+mn-lt"/>
                  <a:cs typeface="+mn-lt"/>
                </a:rPr>
                <a:t>Liliana</a:t>
              </a:r>
              <a:r>
                <a:rPr lang="en-GB" sz="1400" dirty="0">
                  <a:ea typeface="+mn-lt"/>
                  <a:cs typeface="+mn-lt"/>
                </a:rPr>
                <a:t>. They will be working with Mrs Burdis and Mrs Elliott to support attendance.</a:t>
              </a:r>
              <a:endParaRPr lang="en-GB" sz="1400" dirty="0">
                <a:ea typeface="Calibri"/>
                <a:cs typeface="Calibri"/>
              </a:endParaRPr>
            </a:p>
          </p:txBody>
        </p:sp>
        <p:sp>
          <p:nvSpPr>
            <p:cNvPr id="33" name="Rectangle: Rounded Corners 32">
              <a:extLst>
                <a:ext uri="{FF2B5EF4-FFF2-40B4-BE49-F238E27FC236}">
                  <a16:creationId xmlns:a16="http://schemas.microsoft.com/office/drawing/2014/main" id="{68D36D4A-C51E-BE67-4BCB-D77D63F81072}"/>
                </a:ext>
              </a:extLst>
            </p:cNvPr>
            <p:cNvSpPr/>
            <p:nvPr/>
          </p:nvSpPr>
          <p:spPr>
            <a:xfrm>
              <a:off x="266699" y="6705599"/>
              <a:ext cx="6248400" cy="781050"/>
            </a:xfrm>
            <a:prstGeom prst="round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Calibri"/>
              </a:endParaRPr>
            </a:p>
          </p:txBody>
        </p:sp>
      </p:grpSp>
    </p:spTree>
    <p:extLst>
      <p:ext uri="{BB962C8B-B14F-4D97-AF65-F5344CB8AC3E}">
        <p14:creationId xmlns:p14="http://schemas.microsoft.com/office/powerpoint/2010/main" val="3430347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oster for a workshop&#10;&#10;Description automatically generated">
            <a:extLst>
              <a:ext uri="{FF2B5EF4-FFF2-40B4-BE49-F238E27FC236}">
                <a16:creationId xmlns:a16="http://schemas.microsoft.com/office/drawing/2014/main" id="{EFCAA13E-6D53-5059-8224-3F4659A65A1B}"/>
              </a:ext>
            </a:extLst>
          </p:cNvPr>
          <p:cNvPicPr>
            <a:picLocks noChangeAspect="1"/>
          </p:cNvPicPr>
          <p:nvPr/>
        </p:nvPicPr>
        <p:blipFill>
          <a:blip r:embed="rId2"/>
          <a:stretch>
            <a:fillRect/>
          </a:stretch>
        </p:blipFill>
        <p:spPr>
          <a:xfrm>
            <a:off x="1436922" y="850769"/>
            <a:ext cx="4030514" cy="5712385"/>
          </a:xfrm>
          <a:prstGeom prst="rect">
            <a:avLst/>
          </a:prstGeom>
        </p:spPr>
      </p:pic>
      <p:sp>
        <p:nvSpPr>
          <p:cNvPr id="4" name="TextBox 3">
            <a:extLst>
              <a:ext uri="{FF2B5EF4-FFF2-40B4-BE49-F238E27FC236}">
                <a16:creationId xmlns:a16="http://schemas.microsoft.com/office/drawing/2014/main" id="{51334B2E-BECA-4A23-862D-5672066DA554}"/>
              </a:ext>
            </a:extLst>
          </p:cNvPr>
          <p:cNvSpPr txBox="1"/>
          <p:nvPr/>
        </p:nvSpPr>
        <p:spPr>
          <a:xfrm>
            <a:off x="328513" y="7024645"/>
            <a:ext cx="6217227"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cs typeface="Calibri"/>
              </a:rPr>
              <a:t>Birthday Parties</a:t>
            </a:r>
            <a:endParaRPr lang="en-US" sz="1400" b="1" dirty="0">
              <a:ea typeface="Calibri"/>
              <a:cs typeface="Calibri"/>
            </a:endParaRPr>
          </a:p>
          <a:p>
            <a:endParaRPr lang="en-US" sz="1400" b="1" dirty="0">
              <a:ea typeface="Calibri"/>
              <a:cs typeface="Calibri"/>
            </a:endParaRPr>
          </a:p>
          <a:p>
            <a:r>
              <a:rPr lang="en-US" sz="1400" dirty="0">
                <a:ea typeface="Calibri"/>
                <a:cs typeface="Calibri"/>
              </a:rPr>
              <a:t>This year we have brought back birthday parties. They will take place in the Pakistani Centre every month. If your child had a birthday in September or October, they hopefully enjoyed their birthday party this week.</a:t>
            </a:r>
            <a:endParaRPr lang="en-US" sz="1400" dirty="0">
              <a:ea typeface="+mn-lt"/>
              <a:cs typeface="+mn-lt"/>
            </a:endParaRPr>
          </a:p>
          <a:p>
            <a:r>
              <a:rPr lang="en-US" sz="1400" dirty="0">
                <a:ea typeface="+mn-lt"/>
                <a:cs typeface="+mn-lt"/>
              </a:rPr>
              <a:t>If your child has a birthday in November or December, </a:t>
            </a:r>
            <a:endParaRPr lang="en-US" dirty="0">
              <a:ea typeface="+mn-lt"/>
              <a:cs typeface="+mn-lt"/>
            </a:endParaRPr>
          </a:p>
          <a:p>
            <a:r>
              <a:rPr lang="en-US" sz="1400" dirty="0">
                <a:ea typeface="+mn-lt"/>
                <a:cs typeface="+mn-lt"/>
              </a:rPr>
              <a:t>they will receive an invite from school to celebrate. </a:t>
            </a:r>
            <a:endParaRPr lang="en-US">
              <a:ea typeface="+mn-lt"/>
              <a:cs typeface="+mn-lt"/>
            </a:endParaRPr>
          </a:p>
          <a:p>
            <a:r>
              <a:rPr lang="en-US" sz="1400" dirty="0">
                <a:ea typeface="+mn-lt"/>
                <a:cs typeface="+mn-lt"/>
              </a:rPr>
              <a:t>One adult per child will also be invited to the party.        </a:t>
            </a:r>
            <a:endParaRPr lang="en-US" dirty="0">
              <a:ea typeface="Calibri"/>
              <a:cs typeface="Calibri"/>
            </a:endParaRPr>
          </a:p>
          <a:p>
            <a:r>
              <a:rPr lang="en-US" sz="1400" dirty="0">
                <a:ea typeface="+mn-lt"/>
                <a:cs typeface="+mn-lt"/>
              </a:rPr>
              <a:t>We look forward to playing party games and </a:t>
            </a:r>
          </a:p>
          <a:p>
            <a:r>
              <a:rPr lang="en-US" sz="1400" dirty="0">
                <a:ea typeface="+mn-lt"/>
                <a:cs typeface="+mn-lt"/>
              </a:rPr>
              <a:t>sharing some cake with you!</a:t>
            </a:r>
            <a:endParaRPr lang="en-US" sz="1400" dirty="0">
              <a:ea typeface="Calibri"/>
              <a:cs typeface="Calibri"/>
            </a:endParaRPr>
          </a:p>
        </p:txBody>
      </p:sp>
      <p:sp>
        <p:nvSpPr>
          <p:cNvPr id="5" name="Rectangle 4">
            <a:extLst>
              <a:ext uri="{FF2B5EF4-FFF2-40B4-BE49-F238E27FC236}">
                <a16:creationId xmlns:a16="http://schemas.microsoft.com/office/drawing/2014/main" id="{4B94B3AD-AB52-FCAF-06A9-91B15ED7EC81}"/>
              </a:ext>
            </a:extLst>
          </p:cNvPr>
          <p:cNvSpPr/>
          <p:nvPr/>
        </p:nvSpPr>
        <p:spPr>
          <a:xfrm>
            <a:off x="321061" y="7007632"/>
            <a:ext cx="6214284" cy="2504962"/>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History of the Happy Birthday Song | Pump It Up">
            <a:extLst>
              <a:ext uri="{FF2B5EF4-FFF2-40B4-BE49-F238E27FC236}">
                <a16:creationId xmlns:a16="http://schemas.microsoft.com/office/drawing/2014/main" id="{1D9F8335-CAA4-5BC1-178F-D1EF8A9B8FDB}"/>
              </a:ext>
            </a:extLst>
          </p:cNvPr>
          <p:cNvPicPr>
            <a:picLocks noChangeAspect="1"/>
          </p:cNvPicPr>
          <p:nvPr/>
        </p:nvPicPr>
        <p:blipFill>
          <a:blip r:embed="rId3"/>
          <a:stretch>
            <a:fillRect/>
          </a:stretch>
        </p:blipFill>
        <p:spPr>
          <a:xfrm>
            <a:off x="4447307" y="7901317"/>
            <a:ext cx="2036620" cy="1351153"/>
          </a:xfrm>
          <a:prstGeom prst="rect">
            <a:avLst/>
          </a:prstGeom>
        </p:spPr>
      </p:pic>
      <p:sp>
        <p:nvSpPr>
          <p:cNvPr id="8" name="Rectangle 7">
            <a:extLst>
              <a:ext uri="{FF2B5EF4-FFF2-40B4-BE49-F238E27FC236}">
                <a16:creationId xmlns:a16="http://schemas.microsoft.com/office/drawing/2014/main" id="{F0E58996-AE53-80F3-A195-D8E5E78B1E05}"/>
              </a:ext>
            </a:extLst>
          </p:cNvPr>
          <p:cNvSpPr/>
          <p:nvPr/>
        </p:nvSpPr>
        <p:spPr>
          <a:xfrm>
            <a:off x="239543" y="287024"/>
            <a:ext cx="2700804" cy="523220"/>
          </a:xfrm>
          <a:prstGeom prst="rect">
            <a:avLst/>
          </a:prstGeom>
          <a:noFill/>
        </p:spPr>
        <p:txBody>
          <a:bodyPr wrap="none" lIns="91440" tIns="45720" rIns="91440" bIns="45720" anchor="t">
            <a:spAutoFit/>
          </a:bodyPr>
          <a:lstStyle/>
          <a:p>
            <a:pPr algn="ctr"/>
            <a:r>
              <a:rPr lang="en-US" sz="2800" u="sng" dirty="0">
                <a:ln w="0"/>
                <a:effectLst>
                  <a:outerShdw blurRad="38100" dist="19050" dir="2700000" algn="tl" rotWithShape="0">
                    <a:schemeClr val="dk1">
                      <a:alpha val="40000"/>
                    </a:schemeClr>
                  </a:outerShdw>
                </a:effectLst>
              </a:rPr>
              <a:t>Upcoming Events</a:t>
            </a:r>
            <a:endParaRPr lang="en-US" sz="2800" b="0" u="sng" cap="none" spc="0" dirty="0">
              <a:ln w="0"/>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E271EC4D-FBC8-4E09-B95B-FD5FA07DB901}"/>
              </a:ext>
            </a:extLst>
          </p:cNvPr>
          <p:cNvSpPr txBox="1"/>
          <p:nvPr/>
        </p:nvSpPr>
        <p:spPr>
          <a:xfrm>
            <a:off x="3114665" y="279610"/>
            <a:ext cx="3660161" cy="738664"/>
          </a:xfrm>
          <a:prstGeom prst="rect">
            <a:avLst/>
          </a:prstGeom>
          <a:noFill/>
        </p:spPr>
        <p:txBody>
          <a:bodyPr wrap="square" lIns="91440" tIns="45720" rIns="91440" bIns="45720" rtlCol="0" anchor="t">
            <a:spAutoFit/>
          </a:bodyPr>
          <a:lstStyle/>
          <a:p>
            <a:r>
              <a:rPr lang="en-GB" sz="1400" dirty="0">
                <a:ea typeface="Calibri"/>
                <a:cs typeface="Calibri"/>
              </a:rPr>
              <a:t>Please see other dates for your diary on the next page of the newsletter. We hope to see you there!</a:t>
            </a:r>
          </a:p>
        </p:txBody>
      </p:sp>
      <p:sp>
        <p:nvSpPr>
          <p:cNvPr id="12" name="Rectangle 11">
            <a:extLst>
              <a:ext uri="{FF2B5EF4-FFF2-40B4-BE49-F238E27FC236}">
                <a16:creationId xmlns:a16="http://schemas.microsoft.com/office/drawing/2014/main" id="{09B71CCC-C247-5EEF-631E-EBAE2AC37A65}"/>
              </a:ext>
            </a:extLst>
          </p:cNvPr>
          <p:cNvSpPr/>
          <p:nvPr/>
        </p:nvSpPr>
        <p:spPr>
          <a:xfrm>
            <a:off x="195440" y="202516"/>
            <a:ext cx="6479334" cy="9511424"/>
          </a:xfrm>
          <a:prstGeom prst="rect">
            <a:avLst/>
          </a:prstGeom>
          <a:noFill/>
          <a:ln w="57150">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8642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5DF5DE2E-56BB-0B83-E58F-66F643B9E69B}"/>
              </a:ext>
            </a:extLst>
          </p:cNvPr>
          <p:cNvGraphicFramePr>
            <a:graphicFrameLocks noGrp="1"/>
          </p:cNvGraphicFramePr>
          <p:nvPr>
            <p:extLst>
              <p:ext uri="{D42A27DB-BD31-4B8C-83A1-F6EECF244321}">
                <p14:modId xmlns:p14="http://schemas.microsoft.com/office/powerpoint/2010/main" val="1123462809"/>
              </p:ext>
            </p:extLst>
          </p:nvPr>
        </p:nvGraphicFramePr>
        <p:xfrm>
          <a:off x="2514600" y="560717"/>
          <a:ext cx="3822604" cy="4714235"/>
        </p:xfrm>
        <a:graphic>
          <a:graphicData uri="http://schemas.openxmlformats.org/drawingml/2006/table">
            <a:tbl>
              <a:tblPr firstRow="1" bandRow="1">
                <a:tableStyleId>{5C22544A-7EE6-4342-B048-85BDC9FD1C3A}</a:tableStyleId>
              </a:tblPr>
              <a:tblGrid>
                <a:gridCol w="955651">
                  <a:extLst>
                    <a:ext uri="{9D8B030D-6E8A-4147-A177-3AD203B41FA5}">
                      <a16:colId xmlns:a16="http://schemas.microsoft.com/office/drawing/2014/main" val="3899949060"/>
                    </a:ext>
                  </a:extLst>
                </a:gridCol>
                <a:gridCol w="955651">
                  <a:extLst>
                    <a:ext uri="{9D8B030D-6E8A-4147-A177-3AD203B41FA5}">
                      <a16:colId xmlns:a16="http://schemas.microsoft.com/office/drawing/2014/main" val="299054730"/>
                    </a:ext>
                  </a:extLst>
                </a:gridCol>
                <a:gridCol w="955651">
                  <a:extLst>
                    <a:ext uri="{9D8B030D-6E8A-4147-A177-3AD203B41FA5}">
                      <a16:colId xmlns:a16="http://schemas.microsoft.com/office/drawing/2014/main" val="76867736"/>
                    </a:ext>
                  </a:extLst>
                </a:gridCol>
                <a:gridCol w="955651">
                  <a:extLst>
                    <a:ext uri="{9D8B030D-6E8A-4147-A177-3AD203B41FA5}">
                      <a16:colId xmlns:a16="http://schemas.microsoft.com/office/drawing/2014/main" val="2836594230"/>
                    </a:ext>
                  </a:extLst>
                </a:gridCol>
              </a:tblGrid>
              <a:tr h="370840">
                <a:tc>
                  <a:txBody>
                    <a:bodyPr/>
                    <a:lstStyle/>
                    <a:p>
                      <a:endParaRPr lang="en-US" dirty="0">
                        <a:solidFill>
                          <a:schemeClr val="tx1"/>
                        </a:solidFill>
                      </a:endParaRPr>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n-US" dirty="0">
                          <a:solidFill>
                            <a:schemeClr val="tx1"/>
                          </a:solidFill>
                        </a:rPr>
                        <a:t>Start</a:t>
                      </a:r>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n-US" dirty="0">
                          <a:solidFill>
                            <a:schemeClr val="tx1"/>
                          </a:solidFill>
                        </a:rPr>
                        <a:t>End</a:t>
                      </a:r>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n-US" dirty="0">
                          <a:solidFill>
                            <a:schemeClr val="tx1"/>
                          </a:solidFill>
                        </a:rPr>
                        <a:t>Inset days</a:t>
                      </a:r>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829245168"/>
                  </a:ext>
                </a:extLst>
              </a:tr>
              <a:tr h="370840">
                <a:tc>
                  <a:txBody>
                    <a:bodyPr/>
                    <a:lstStyle/>
                    <a:p>
                      <a:r>
                        <a:rPr lang="en-US"/>
                        <a:t>Autumn 1</a:t>
                      </a:r>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n-US" dirty="0"/>
                        <a:t>05.09.24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dirty="0"/>
                        <a:t>25.10.24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a:t>04.09.24</a:t>
                      </a:r>
                    </a:p>
                    <a:p>
                      <a:pPr lvl="0">
                        <a:buNone/>
                      </a:pPr>
                      <a:r>
                        <a:rPr lang="en-US" dirty="0"/>
                        <a:t>04.10.24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286278695"/>
                  </a:ext>
                </a:extLst>
              </a:tr>
              <a:tr h="370839">
                <a:tc gridSpan="4">
                  <a:txBody>
                    <a:bodyPr/>
                    <a:lstStyle/>
                    <a:p>
                      <a:pPr lvl="0" algn="ctr">
                        <a:buNone/>
                      </a:pPr>
                      <a:r>
                        <a:rPr lang="en-US" dirty="0"/>
                        <a:t>Half term: 26.10.24-01.11.24</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638062631"/>
                  </a:ext>
                </a:extLst>
              </a:tr>
              <a:tr h="370840">
                <a:tc>
                  <a:txBody>
                    <a:bodyPr/>
                    <a:lstStyle/>
                    <a:p>
                      <a:r>
                        <a:rPr lang="en-US"/>
                        <a:t>Autumn 2</a:t>
                      </a:r>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n-US" dirty="0"/>
                        <a:t>04.11.24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dirty="0"/>
                        <a:t>20.12.24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dirty="0"/>
                        <a:t>none</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2848088182"/>
                  </a:ext>
                </a:extLst>
              </a:tr>
              <a:tr h="370839">
                <a:tc gridSpan="4">
                  <a:txBody>
                    <a:bodyPr/>
                    <a:lstStyle/>
                    <a:p>
                      <a:pPr lvl="0" algn="ctr">
                        <a:buNone/>
                      </a:pPr>
                      <a:r>
                        <a:rPr lang="en-US" dirty="0"/>
                        <a:t>Christmas: 23.12.24-03.01.25</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545286602"/>
                  </a:ext>
                </a:extLst>
              </a:tr>
              <a:tr h="370840">
                <a:tc>
                  <a:txBody>
                    <a:bodyPr/>
                    <a:lstStyle/>
                    <a:p>
                      <a:r>
                        <a:rPr lang="en-US"/>
                        <a:t>Spring 1</a:t>
                      </a:r>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n-US" dirty="0"/>
                        <a:t>06.01.25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dirty="0"/>
                        <a:t>14.02.25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dirty="0"/>
                        <a:t>none</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451771858"/>
                  </a:ext>
                </a:extLst>
              </a:tr>
              <a:tr h="370839">
                <a:tc gridSpan="4">
                  <a:txBody>
                    <a:bodyPr/>
                    <a:lstStyle/>
                    <a:p>
                      <a:pPr lvl="0" algn="ctr">
                        <a:buNone/>
                      </a:pPr>
                      <a:r>
                        <a:rPr lang="en-US" dirty="0"/>
                        <a:t>Half Term: 17.02.25-21.02.25</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772863251"/>
                  </a:ext>
                </a:extLst>
              </a:tr>
              <a:tr h="370840">
                <a:tc>
                  <a:txBody>
                    <a:bodyPr/>
                    <a:lstStyle/>
                    <a:p>
                      <a:r>
                        <a:rPr lang="en-US"/>
                        <a:t>Spring 2</a:t>
                      </a:r>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n-US"/>
                        <a:t>25.02.25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dirty="0"/>
                        <a:t>04.04.25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dirty="0"/>
                        <a:t>24.02.25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657476274"/>
                  </a:ext>
                </a:extLst>
              </a:tr>
              <a:tr h="370839">
                <a:tc gridSpan="4">
                  <a:txBody>
                    <a:bodyPr/>
                    <a:lstStyle/>
                    <a:p>
                      <a:pPr lvl="0" algn="ctr">
                        <a:buNone/>
                      </a:pPr>
                      <a:r>
                        <a:rPr lang="en-US" dirty="0"/>
                        <a:t>Easter: 07.04.25-21.04.25</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925368082"/>
                  </a:ext>
                </a:extLst>
              </a:tr>
              <a:tr h="370840">
                <a:tc>
                  <a:txBody>
                    <a:bodyPr/>
                    <a:lstStyle/>
                    <a:p>
                      <a:r>
                        <a:rPr lang="en-US"/>
                        <a:t>Summer 1</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tcPr>
                </a:tc>
                <a:tc>
                  <a:txBody>
                    <a:bodyPr/>
                    <a:lstStyle/>
                    <a:p>
                      <a:r>
                        <a:rPr lang="en-US" dirty="0"/>
                        <a:t>22.04.25</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tc>
                  <a:txBody>
                    <a:bodyPr/>
                    <a:lstStyle/>
                    <a:p>
                      <a:r>
                        <a:rPr lang="en-US" dirty="0"/>
                        <a:t>23.05.25</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tc>
                  <a:txBody>
                    <a:bodyPr/>
                    <a:lstStyle/>
                    <a:p>
                      <a:r>
                        <a:rPr lang="en-US" dirty="0"/>
                        <a:t>none</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959400"/>
                  </a:ext>
                </a:extLst>
              </a:tr>
              <a:tr h="370839">
                <a:tc gridSpan="4">
                  <a:txBody>
                    <a:bodyPr/>
                    <a:lstStyle/>
                    <a:p>
                      <a:pPr lvl="0" algn="ctr">
                        <a:buNone/>
                      </a:pPr>
                      <a:r>
                        <a:rPr lang="en-US" dirty="0"/>
                        <a:t>Half Term: 26.05.25-30.5.25</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4149713232"/>
                  </a:ext>
                </a:extLst>
              </a:tr>
              <a:tr h="370839">
                <a:tc>
                  <a:txBody>
                    <a:bodyPr/>
                    <a:lstStyle/>
                    <a:p>
                      <a:pPr lvl="0">
                        <a:buNone/>
                      </a:pPr>
                      <a:r>
                        <a:rPr lang="en-US"/>
                        <a:t>Summer 2</a:t>
                      </a:r>
                      <a:endParaRPr lang="en-US" dirty="0"/>
                    </a:p>
                  </a:txBody>
                  <a:tcPr>
                    <a:lnL w="12700">
                      <a:solidFill>
                        <a:schemeClr val="tx1"/>
                      </a:solidFill>
                    </a:lnL>
                    <a:lnR w="12700">
                      <a:solidFill>
                        <a:schemeClr val="tx1"/>
                      </a:solidFill>
                    </a:lnR>
                    <a:lnT w="12700">
                      <a:solidFill>
                        <a:schemeClr val="tx1"/>
                      </a:solidFill>
                    </a:lnT>
                    <a:lnB w="12700">
                      <a:solidFill>
                        <a:schemeClr val="tx1"/>
                      </a:solidFill>
                    </a:lnB>
                  </a:tcPr>
                </a:tc>
                <a:tc>
                  <a:txBody>
                    <a:bodyPr/>
                    <a:lstStyle/>
                    <a:p>
                      <a:pPr lvl="0">
                        <a:buNone/>
                      </a:pPr>
                      <a:r>
                        <a:rPr lang="en-US" dirty="0"/>
                        <a:t>03.06.25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US" dirty="0"/>
                        <a:t>24.07.25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US" dirty="0"/>
                        <a:t>02.06.25</a:t>
                      </a:r>
                    </a:p>
                    <a:p>
                      <a:pPr lvl="0">
                        <a:buNone/>
                      </a:pPr>
                      <a:r>
                        <a:rPr lang="en-US" dirty="0"/>
                        <a:t>20.06.25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439484295"/>
                  </a:ext>
                </a:extLst>
              </a:tr>
            </a:tbl>
          </a:graphicData>
        </a:graphic>
      </p:graphicFrame>
      <p:sp>
        <p:nvSpPr>
          <p:cNvPr id="4" name="Rectangle 3">
            <a:extLst>
              <a:ext uri="{FF2B5EF4-FFF2-40B4-BE49-F238E27FC236}">
                <a16:creationId xmlns:a16="http://schemas.microsoft.com/office/drawing/2014/main" id="{F0078AEF-6C01-CE02-6E89-100579131C4E}"/>
              </a:ext>
            </a:extLst>
          </p:cNvPr>
          <p:cNvSpPr/>
          <p:nvPr/>
        </p:nvSpPr>
        <p:spPr>
          <a:xfrm>
            <a:off x="195440" y="202516"/>
            <a:ext cx="6479334" cy="9511424"/>
          </a:xfrm>
          <a:prstGeom prst="rect">
            <a:avLst/>
          </a:prstGeom>
          <a:noFill/>
          <a:ln w="57150">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9EE7D38-D2EA-3365-AA94-29D59FA3A5B5}"/>
              </a:ext>
            </a:extLst>
          </p:cNvPr>
          <p:cNvSpPr txBox="1"/>
          <p:nvPr/>
        </p:nvSpPr>
        <p:spPr>
          <a:xfrm>
            <a:off x="385970" y="384746"/>
            <a:ext cx="350899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cs typeface="Calibri"/>
              </a:rPr>
              <a:t>Diary Dates</a:t>
            </a:r>
            <a:endParaRPr lang="en-US" sz="1600" dirty="0"/>
          </a:p>
        </p:txBody>
      </p:sp>
      <p:sp>
        <p:nvSpPr>
          <p:cNvPr id="7" name="TextBox 6">
            <a:extLst>
              <a:ext uri="{FF2B5EF4-FFF2-40B4-BE49-F238E27FC236}">
                <a16:creationId xmlns:a16="http://schemas.microsoft.com/office/drawing/2014/main" id="{B56000C4-4A21-0B5A-E6FF-2DCB4C1D5FF3}"/>
              </a:ext>
            </a:extLst>
          </p:cNvPr>
          <p:cNvSpPr txBox="1"/>
          <p:nvPr/>
        </p:nvSpPr>
        <p:spPr>
          <a:xfrm>
            <a:off x="393205" y="1059187"/>
            <a:ext cx="176144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cs typeface="Calibri"/>
              </a:rPr>
              <a:t>A reminder that holidays should be booked during holidays periods (dates in yellow boxes). Any holidays taken in term time will be </a:t>
            </a:r>
            <a:r>
              <a:rPr lang="en-US" sz="1400" err="1">
                <a:cs typeface="Calibri"/>
              </a:rPr>
              <a:t>unauthorised</a:t>
            </a:r>
            <a:r>
              <a:rPr lang="en-US" sz="1400" dirty="0">
                <a:cs typeface="Calibri"/>
              </a:rPr>
              <a:t> and may result in a </a:t>
            </a:r>
            <a:r>
              <a:rPr lang="en-US" sz="1400">
                <a:cs typeface="Calibri"/>
              </a:rPr>
              <a:t>fine.</a:t>
            </a:r>
            <a:endParaRPr lang="en-US" sz="1600">
              <a:cs typeface="Calibri" panose="020F0502020204030204"/>
            </a:endParaRPr>
          </a:p>
        </p:txBody>
      </p:sp>
      <p:pic>
        <p:nvPicPr>
          <p:cNvPr id="8" name="Picture 7" descr="Calendar Icon Transparent Images – Browse 23,986 Stock Photos, Vectors, and  Video | Adobe Stock">
            <a:extLst>
              <a:ext uri="{FF2B5EF4-FFF2-40B4-BE49-F238E27FC236}">
                <a16:creationId xmlns:a16="http://schemas.microsoft.com/office/drawing/2014/main" id="{9D36EC9B-D800-6590-0099-43CB80F5E13A}"/>
              </a:ext>
            </a:extLst>
          </p:cNvPr>
          <p:cNvPicPr>
            <a:picLocks noChangeAspect="1"/>
          </p:cNvPicPr>
          <p:nvPr/>
        </p:nvPicPr>
        <p:blipFill>
          <a:blip r:embed="rId2"/>
          <a:stretch>
            <a:fillRect/>
          </a:stretch>
        </p:blipFill>
        <p:spPr>
          <a:xfrm>
            <a:off x="593341" y="3685327"/>
            <a:ext cx="1582096" cy="1559284"/>
          </a:xfrm>
          <a:prstGeom prst="rect">
            <a:avLst/>
          </a:prstGeom>
        </p:spPr>
      </p:pic>
      <p:graphicFrame>
        <p:nvGraphicFramePr>
          <p:cNvPr id="10" name="Table 9">
            <a:extLst>
              <a:ext uri="{FF2B5EF4-FFF2-40B4-BE49-F238E27FC236}">
                <a16:creationId xmlns:a16="http://schemas.microsoft.com/office/drawing/2014/main" id="{CEFD60B7-F7FF-ECDE-392E-74593344B616}"/>
              </a:ext>
            </a:extLst>
          </p:cNvPr>
          <p:cNvGraphicFramePr>
            <a:graphicFrameLocks noGrp="1"/>
          </p:cNvGraphicFramePr>
          <p:nvPr>
            <p:extLst>
              <p:ext uri="{D42A27DB-BD31-4B8C-83A1-F6EECF244321}">
                <p14:modId xmlns:p14="http://schemas.microsoft.com/office/powerpoint/2010/main" val="2249870867"/>
              </p:ext>
            </p:extLst>
          </p:nvPr>
        </p:nvGraphicFramePr>
        <p:xfrm>
          <a:off x="402271" y="5459672"/>
          <a:ext cx="3092387" cy="3523558"/>
        </p:xfrm>
        <a:graphic>
          <a:graphicData uri="http://schemas.openxmlformats.org/drawingml/2006/table">
            <a:tbl>
              <a:tblPr firstRow="1" bandRow="1">
                <a:tableStyleId>{5C22544A-7EE6-4342-B048-85BDC9FD1C3A}</a:tableStyleId>
              </a:tblPr>
              <a:tblGrid>
                <a:gridCol w="853519">
                  <a:extLst>
                    <a:ext uri="{9D8B030D-6E8A-4147-A177-3AD203B41FA5}">
                      <a16:colId xmlns:a16="http://schemas.microsoft.com/office/drawing/2014/main" val="539509729"/>
                    </a:ext>
                  </a:extLst>
                </a:gridCol>
                <a:gridCol w="2238868">
                  <a:extLst>
                    <a:ext uri="{9D8B030D-6E8A-4147-A177-3AD203B41FA5}">
                      <a16:colId xmlns:a16="http://schemas.microsoft.com/office/drawing/2014/main" val="2078760398"/>
                    </a:ext>
                  </a:extLst>
                </a:gridCol>
              </a:tblGrid>
              <a:tr h="370840">
                <a:tc gridSpan="2">
                  <a:txBody>
                    <a:bodyPr/>
                    <a:lstStyle/>
                    <a:p>
                      <a:pPr algn="ctr"/>
                      <a:r>
                        <a:rPr lang="en-GB" sz="1200" dirty="0">
                          <a:solidFill>
                            <a:schemeClr val="tx1"/>
                          </a:solidFill>
                        </a:rPr>
                        <a:t>Autumn 2 Dates and Events</a:t>
                      </a:r>
                      <a:endParaRPr lang="en-US" sz="1200" dirty="0">
                        <a:solidFill>
                          <a:schemeClr val="tx1"/>
                        </a:solidFill>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C000"/>
                    </a:solidFill>
                  </a:tcPr>
                </a:tc>
                <a:tc hMerge="1">
                  <a:txBody>
                    <a:bodyPr/>
                    <a:lstStyle/>
                    <a:p>
                      <a:endParaRPr lang="en-US" dirty="0"/>
                    </a:p>
                  </a:txBody>
                  <a:tcPr>
                    <a:solidFill>
                      <a:schemeClr val="bg2"/>
                    </a:solidFill>
                  </a:tcPr>
                </a:tc>
                <a:extLst>
                  <a:ext uri="{0D108BD9-81ED-4DB2-BD59-A6C34878D82A}">
                    <a16:rowId xmlns:a16="http://schemas.microsoft.com/office/drawing/2014/main" val="3268915660"/>
                  </a:ext>
                </a:extLst>
              </a:tr>
              <a:tr h="370840">
                <a:tc>
                  <a:txBody>
                    <a:bodyPr/>
                    <a:lstStyle/>
                    <a:p>
                      <a:r>
                        <a:rPr lang="en-GB" sz="1200" dirty="0"/>
                        <a:t>04.11.24</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a:txBody>
                    <a:bodyPr/>
                    <a:lstStyle/>
                    <a:p>
                      <a:r>
                        <a:rPr lang="en-GB" sz="1200" dirty="0"/>
                        <a:t>Return to school for Autumn 2</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3088294095"/>
                  </a:ext>
                </a:extLst>
              </a:tr>
              <a:tr h="370839">
                <a:tc>
                  <a:txBody>
                    <a:bodyPr/>
                    <a:lstStyle/>
                    <a:p>
                      <a:pPr lvl="0">
                        <a:buNone/>
                      </a:pPr>
                      <a:r>
                        <a:rPr lang="en-GB" sz="1200" dirty="0"/>
                        <a:t>05.11.24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GB" sz="1200" dirty="0"/>
                        <a:t>Year 6 Pupil Progress Meetings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530333101"/>
                  </a:ext>
                </a:extLst>
              </a:tr>
              <a:tr h="432840">
                <a:tc>
                  <a:txBody>
                    <a:bodyPr/>
                    <a:lstStyle/>
                    <a:p>
                      <a:pPr lvl="0">
                        <a:buNone/>
                      </a:pPr>
                      <a:r>
                        <a:rPr lang="en-GB" sz="1200" dirty="0"/>
                        <a:t>06.11.24</a:t>
                      </a:r>
                      <a:endParaRPr lang="en-US" dirty="0"/>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GB" sz="1200" dirty="0"/>
                        <a:t>Year 4 Pupil Progress Meetings</a:t>
                      </a:r>
                      <a:endParaRPr lang="en-US" sz="1200" dirty="0"/>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335772057"/>
                  </a:ext>
                </a:extLst>
              </a:tr>
              <a:tr h="432840">
                <a:tc>
                  <a:txBody>
                    <a:bodyPr/>
                    <a:lstStyle/>
                    <a:p>
                      <a:pPr lvl="0">
                        <a:buNone/>
                      </a:pPr>
                      <a:r>
                        <a:rPr lang="en-GB" sz="1200" dirty="0"/>
                        <a:t>07.11.24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GB" sz="1200" dirty="0"/>
                        <a:t>Diwali events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64595481"/>
                  </a:ext>
                </a:extLst>
              </a:tr>
              <a:tr h="432840">
                <a:tc>
                  <a:txBody>
                    <a:bodyPr/>
                    <a:lstStyle/>
                    <a:p>
                      <a:pPr lvl="0">
                        <a:buNone/>
                      </a:pPr>
                      <a:r>
                        <a:rPr lang="en-GB" sz="1200" dirty="0"/>
                        <a:t>11.11.24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GB" sz="1200" dirty="0"/>
                        <a:t>Anti-Bullying Week</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820149830"/>
                  </a:ext>
                </a:extLst>
              </a:tr>
              <a:tr h="370840">
                <a:tc>
                  <a:txBody>
                    <a:bodyPr/>
                    <a:lstStyle/>
                    <a:p>
                      <a:r>
                        <a:rPr lang="en-GB" sz="1200" dirty="0"/>
                        <a:t>12.11.24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GB" sz="1200" dirty="0"/>
                        <a:t>Year 3 Pupil Progress Meetings</a:t>
                      </a:r>
                      <a:endParaRPr lang="en-US" dirty="0"/>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2808577163"/>
                  </a:ext>
                </a:extLst>
              </a:tr>
              <a:tr h="370840">
                <a:tc>
                  <a:txBody>
                    <a:bodyPr/>
                    <a:lstStyle/>
                    <a:p>
                      <a:pPr lvl="0">
                        <a:buNone/>
                      </a:pPr>
                      <a:r>
                        <a:rPr lang="en-GB" sz="1200" dirty="0"/>
                        <a:t>13.11.24</a:t>
                      </a:r>
                      <a:endParaRPr lang="en-US" dirty="0"/>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tc>
                  <a:txBody>
                    <a:bodyPr/>
                    <a:lstStyle/>
                    <a:p>
                      <a:pPr lvl="0">
                        <a:buNone/>
                      </a:pPr>
                      <a:r>
                        <a:rPr lang="en-GB" sz="1200" dirty="0"/>
                        <a:t>Year 5 Pupil Progress Meetings</a:t>
                      </a:r>
                      <a:endParaRPr lang="en-US" dirty="0"/>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36203356"/>
                  </a:ext>
                </a:extLst>
              </a:tr>
              <a:tr h="370839">
                <a:tc>
                  <a:txBody>
                    <a:bodyPr/>
                    <a:lstStyle/>
                    <a:p>
                      <a:pPr lvl="0">
                        <a:buNone/>
                      </a:pPr>
                      <a:r>
                        <a:rPr lang="en-GB" sz="1200" dirty="0"/>
                        <a:t>19.11.24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GB" sz="1200" dirty="0"/>
                        <a:t>November birthday party</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2814719466"/>
                  </a:ext>
                </a:extLst>
              </a:tr>
            </a:tbl>
          </a:graphicData>
        </a:graphic>
      </p:graphicFrame>
      <p:graphicFrame>
        <p:nvGraphicFramePr>
          <p:cNvPr id="6" name="Table 5">
            <a:extLst>
              <a:ext uri="{FF2B5EF4-FFF2-40B4-BE49-F238E27FC236}">
                <a16:creationId xmlns:a16="http://schemas.microsoft.com/office/drawing/2014/main" id="{804E6128-452A-A02D-2D01-FC7C492C117E}"/>
              </a:ext>
            </a:extLst>
          </p:cNvPr>
          <p:cNvGraphicFramePr>
            <a:graphicFrameLocks noGrp="1"/>
          </p:cNvGraphicFramePr>
          <p:nvPr>
            <p:extLst>
              <p:ext uri="{D42A27DB-BD31-4B8C-83A1-F6EECF244321}">
                <p14:modId xmlns:p14="http://schemas.microsoft.com/office/powerpoint/2010/main" val="1774142177"/>
              </p:ext>
            </p:extLst>
          </p:nvPr>
        </p:nvGraphicFramePr>
        <p:xfrm>
          <a:off x="3581506" y="5459672"/>
          <a:ext cx="2978091" cy="2311393"/>
        </p:xfrm>
        <a:graphic>
          <a:graphicData uri="http://schemas.openxmlformats.org/drawingml/2006/table">
            <a:tbl>
              <a:tblPr firstRow="1" bandRow="1">
                <a:tableStyleId>{5C22544A-7EE6-4342-B048-85BDC9FD1C3A}</a:tableStyleId>
              </a:tblPr>
              <a:tblGrid>
                <a:gridCol w="821972">
                  <a:extLst>
                    <a:ext uri="{9D8B030D-6E8A-4147-A177-3AD203B41FA5}">
                      <a16:colId xmlns:a16="http://schemas.microsoft.com/office/drawing/2014/main" val="539509729"/>
                    </a:ext>
                  </a:extLst>
                </a:gridCol>
                <a:gridCol w="2156119">
                  <a:extLst>
                    <a:ext uri="{9D8B030D-6E8A-4147-A177-3AD203B41FA5}">
                      <a16:colId xmlns:a16="http://schemas.microsoft.com/office/drawing/2014/main" val="2078760398"/>
                    </a:ext>
                  </a:extLst>
                </a:gridCol>
              </a:tblGrid>
              <a:tr h="370840">
                <a:tc gridSpan="2">
                  <a:txBody>
                    <a:bodyPr/>
                    <a:lstStyle/>
                    <a:p>
                      <a:pPr algn="ctr"/>
                      <a:r>
                        <a:rPr lang="en-GB" sz="1200" dirty="0">
                          <a:solidFill>
                            <a:schemeClr val="tx1"/>
                          </a:solidFill>
                        </a:rPr>
                        <a:t>Autumn 2 Dates and Events</a:t>
                      </a:r>
                      <a:endParaRPr lang="en-US" sz="1200" dirty="0">
                        <a:solidFill>
                          <a:schemeClr val="tx1"/>
                        </a:solidFill>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C000"/>
                    </a:solidFill>
                  </a:tcPr>
                </a:tc>
                <a:tc hMerge="1">
                  <a:txBody>
                    <a:bodyPr/>
                    <a:lstStyle/>
                    <a:p>
                      <a:endParaRPr lang="en-US" dirty="0"/>
                    </a:p>
                  </a:txBody>
                  <a:tcPr>
                    <a:solidFill>
                      <a:schemeClr val="bg2"/>
                    </a:solidFill>
                  </a:tcPr>
                </a:tc>
                <a:extLst>
                  <a:ext uri="{0D108BD9-81ED-4DB2-BD59-A6C34878D82A}">
                    <a16:rowId xmlns:a16="http://schemas.microsoft.com/office/drawing/2014/main" val="3268915660"/>
                  </a:ext>
                </a:extLst>
              </a:tr>
              <a:tr h="370838">
                <a:tc>
                  <a:txBody>
                    <a:bodyPr/>
                    <a:lstStyle/>
                    <a:p>
                      <a:pPr lvl="0">
                        <a:buNone/>
                      </a:pPr>
                      <a:r>
                        <a:rPr lang="en-GB" sz="1200" dirty="0"/>
                        <a:t>10.12.24</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a:txBody>
                    <a:bodyPr/>
                    <a:lstStyle/>
                    <a:p>
                      <a:pPr lvl="0">
                        <a:buNone/>
                      </a:pPr>
                      <a:r>
                        <a:rPr lang="en-GB" sz="1200" dirty="0"/>
                        <a:t>December birthday party</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4018820855"/>
                  </a:ext>
                </a:extLst>
              </a:tr>
              <a:tr h="370839">
                <a:tc>
                  <a:txBody>
                    <a:bodyPr/>
                    <a:lstStyle/>
                    <a:p>
                      <a:pPr lvl="0">
                        <a:buNone/>
                      </a:pPr>
                      <a:r>
                        <a:rPr lang="en-GB" sz="1200" dirty="0"/>
                        <a:t>18.12.24</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tc>
                  <a:txBody>
                    <a:bodyPr/>
                    <a:lstStyle/>
                    <a:p>
                      <a:pPr lvl="0">
                        <a:buNone/>
                      </a:pPr>
                      <a:r>
                        <a:rPr lang="en-GB" sz="1200" dirty="0"/>
                        <a:t>Year 3 Nativity Performance</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7878239"/>
                  </a:ext>
                </a:extLst>
              </a:tr>
              <a:tr h="370838">
                <a:tc>
                  <a:txBody>
                    <a:bodyPr/>
                    <a:lstStyle/>
                    <a:p>
                      <a:pPr lvl="0">
                        <a:buNone/>
                      </a:pPr>
                      <a:r>
                        <a:rPr lang="en-GB" sz="1200" dirty="0"/>
                        <a:t>19.12.24</a:t>
                      </a:r>
                    </a:p>
                    <a:p>
                      <a:pPr lvl="0">
                        <a:buNone/>
                      </a:pPr>
                      <a:r>
                        <a:rPr lang="en-GB" sz="1200" dirty="0"/>
                        <a:t>20.12.24</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lgn="l">
                        <a:lnSpc>
                          <a:spcPct val="100000"/>
                        </a:lnSpc>
                        <a:spcBef>
                          <a:spcPts val="0"/>
                        </a:spcBef>
                        <a:spcAft>
                          <a:spcPts val="0"/>
                        </a:spcAft>
                        <a:buNone/>
                      </a:pPr>
                      <a:r>
                        <a:rPr lang="en-GB" sz="1200" b="0" i="0" u="none" strike="noStrike" noProof="0" dirty="0">
                          <a:solidFill>
                            <a:srgbClr val="000000"/>
                          </a:solidFill>
                          <a:latin typeface="Calibri"/>
                        </a:rPr>
                        <a:t>Recognition Assemblies (times and year groups tbc)</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774741990"/>
                  </a:ext>
                </a:extLst>
              </a:tr>
              <a:tr h="370838">
                <a:tc>
                  <a:txBody>
                    <a:bodyPr/>
                    <a:lstStyle/>
                    <a:p>
                      <a:pPr lvl="0">
                        <a:buNone/>
                      </a:pPr>
                      <a:r>
                        <a:rPr lang="en-GB" sz="1200" dirty="0"/>
                        <a:t>20.12.24</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tc>
                  <a:txBody>
                    <a:bodyPr/>
                    <a:lstStyle/>
                    <a:p>
                      <a:pPr lvl="0">
                        <a:buNone/>
                      </a:pPr>
                      <a:r>
                        <a:rPr lang="en-GB" sz="1200" dirty="0"/>
                        <a:t>Last Day of Autumn 2</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7756338"/>
                  </a:ext>
                </a:extLst>
              </a:tr>
              <a:tr h="370838">
                <a:tc>
                  <a:txBody>
                    <a:bodyPr/>
                    <a:lstStyle/>
                    <a:p>
                      <a:pPr lvl="0">
                        <a:buNone/>
                      </a:pPr>
                      <a:r>
                        <a:rPr lang="en-GB" sz="1200" dirty="0"/>
                        <a:t>06.01.25</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pPr lvl="0">
                        <a:buNone/>
                      </a:pPr>
                      <a:r>
                        <a:rPr lang="en-GB" sz="1200" dirty="0"/>
                        <a:t>Return to school for Spring 1</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4174033902"/>
                  </a:ext>
                </a:extLst>
              </a:tr>
            </a:tbl>
          </a:graphicData>
        </a:graphic>
      </p:graphicFrame>
      <p:pic>
        <p:nvPicPr>
          <p:cNvPr id="9" name="Picture 8" descr="A sign with a person walking on it&#10;&#10;Description automatically generated">
            <a:extLst>
              <a:ext uri="{FF2B5EF4-FFF2-40B4-BE49-F238E27FC236}">
                <a16:creationId xmlns:a16="http://schemas.microsoft.com/office/drawing/2014/main" id="{77DBFF30-C3E9-4768-4A4E-368B685C77E7}"/>
              </a:ext>
            </a:extLst>
          </p:cNvPr>
          <p:cNvPicPr>
            <a:picLocks noChangeAspect="1"/>
          </p:cNvPicPr>
          <p:nvPr/>
        </p:nvPicPr>
        <p:blipFill>
          <a:blip r:embed="rId3"/>
          <a:stretch>
            <a:fillRect/>
          </a:stretch>
        </p:blipFill>
        <p:spPr>
          <a:xfrm>
            <a:off x="3677233" y="8159271"/>
            <a:ext cx="2791858" cy="1167522"/>
          </a:xfrm>
          <a:prstGeom prst="rect">
            <a:avLst/>
          </a:prstGeom>
        </p:spPr>
      </p:pic>
    </p:spTree>
    <p:extLst>
      <p:ext uri="{BB962C8B-B14F-4D97-AF65-F5344CB8AC3E}">
        <p14:creationId xmlns:p14="http://schemas.microsoft.com/office/powerpoint/2010/main" val="2480048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C2B569C-8A26-4753-B5AC-7B7FD032A878}"/>
              </a:ext>
            </a:extLst>
          </p:cNvPr>
          <p:cNvPicPr>
            <a:picLocks noGrp="1" noChangeAspect="1"/>
          </p:cNvPicPr>
          <p:nvPr>
            <p:ph idx="1"/>
          </p:nvPr>
        </p:nvPicPr>
        <p:blipFill>
          <a:blip r:embed="rId2"/>
          <a:stretch>
            <a:fillRect/>
          </a:stretch>
        </p:blipFill>
        <p:spPr>
          <a:xfrm>
            <a:off x="471488" y="503243"/>
            <a:ext cx="5915025" cy="2328957"/>
          </a:xfrm>
        </p:spPr>
      </p:pic>
      <p:pic>
        <p:nvPicPr>
          <p:cNvPr id="5" name="Picture 5" descr="Logo&#10;&#10;Description automatically generated">
            <a:extLst>
              <a:ext uri="{FF2B5EF4-FFF2-40B4-BE49-F238E27FC236}">
                <a16:creationId xmlns:a16="http://schemas.microsoft.com/office/drawing/2014/main" id="{98E3C54C-5135-45EE-AEBE-668E43249975}"/>
              </a:ext>
            </a:extLst>
          </p:cNvPr>
          <p:cNvPicPr>
            <a:picLocks noChangeAspect="1"/>
          </p:cNvPicPr>
          <p:nvPr/>
        </p:nvPicPr>
        <p:blipFill>
          <a:blip r:embed="rId3"/>
          <a:stretch>
            <a:fillRect/>
          </a:stretch>
        </p:blipFill>
        <p:spPr>
          <a:xfrm>
            <a:off x="1034045" y="3700851"/>
            <a:ext cx="4794704" cy="4664094"/>
          </a:xfrm>
          <a:prstGeom prst="rect">
            <a:avLst/>
          </a:prstGeom>
        </p:spPr>
      </p:pic>
    </p:spTree>
    <p:extLst>
      <p:ext uri="{BB962C8B-B14F-4D97-AF65-F5344CB8AC3E}">
        <p14:creationId xmlns:p14="http://schemas.microsoft.com/office/powerpoint/2010/main" val="34592776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090B9CD979FC847BC2B230DA83E6F78" ma:contentTypeVersion="15" ma:contentTypeDescription="Create a new document." ma:contentTypeScope="" ma:versionID="31420125d7f448937e8a17b0218bae02">
  <xsd:schema xmlns:xsd="http://www.w3.org/2001/XMLSchema" xmlns:xs="http://www.w3.org/2001/XMLSchema" xmlns:p="http://schemas.microsoft.com/office/2006/metadata/properties" xmlns:ns2="b7877ec7-1fa6-4738-94ed-aeb9284d5d66" xmlns:ns3="160caa6d-3b6a-4d94-a530-aff80edb17a4" targetNamespace="http://schemas.microsoft.com/office/2006/metadata/properties" ma:root="true" ma:fieldsID="5a4857ce9f3cbcf53069aa8669bf7fd9" ns2:_="" ns3:_="">
    <xsd:import namespace="b7877ec7-1fa6-4738-94ed-aeb9284d5d66"/>
    <xsd:import namespace="160caa6d-3b6a-4d94-a530-aff80edb17a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MediaServiceLocation" minOccurs="0"/>
                <xsd:element ref="ns3:lcf76f155ced4ddcb4097134ff3c332f" minOccurs="0"/>
                <xsd:element ref="ns2:TaxCatchAll"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877ec7-1fa6-4738-94ed-aeb9284d5d6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32a3229-f3cb-45f0-b9d3-9b24b58e000b}" ma:internalName="TaxCatchAll" ma:showField="CatchAllData" ma:web="b7877ec7-1fa6-4738-94ed-aeb9284d5d6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60caa6d-3b6a-4d94-a530-aff80edb17a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da12277-1e42-4a3a-bceb-361fc0e261e8"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7877ec7-1fa6-4738-94ed-aeb9284d5d66">
      <UserInfo>
        <DisplayName>Forid Miah</DisplayName>
        <AccountId>12</AccountId>
        <AccountType/>
      </UserInfo>
      <UserInfo>
        <DisplayName>SharingLinks.bccca0e1-13fa-4e25-8528-567171e63bd8.OrganizationEdit.333b6c0c-eb34-4984-b32b-72244a23fd21</DisplayName>
        <AccountId>26</AccountId>
        <AccountType/>
      </UserInfo>
      <UserInfo>
        <DisplayName>Natalie Bounds</DisplayName>
        <AccountId>14</AccountId>
        <AccountType/>
      </UserInfo>
      <UserInfo>
        <DisplayName>Jackie Ozmen</DisplayName>
        <AccountId>13</AccountId>
        <AccountType/>
      </UserInfo>
      <UserInfo>
        <DisplayName>Sam Hickey</DisplayName>
        <AccountId>97</AccountId>
        <AccountType/>
      </UserInfo>
      <UserInfo>
        <DisplayName>Arvinder Badwal</DisplayName>
        <AccountId>15</AccountId>
        <AccountType/>
      </UserInfo>
      <UserInfo>
        <DisplayName>Claire Elliott</DisplayName>
        <AccountId>36</AccountId>
        <AccountType/>
      </UserInfo>
      <UserInfo>
        <DisplayName>Andrew Sharp</DisplayName>
        <AccountId>7</AccountId>
        <AccountType/>
      </UserInfo>
    </SharedWithUsers>
    <lcf76f155ced4ddcb4097134ff3c332f xmlns="160caa6d-3b6a-4d94-a530-aff80edb17a4">
      <Terms xmlns="http://schemas.microsoft.com/office/infopath/2007/PartnerControls"/>
    </lcf76f155ced4ddcb4097134ff3c332f>
    <TaxCatchAll xmlns="b7877ec7-1fa6-4738-94ed-aeb9284d5d66" xsi:nil="true"/>
  </documentManagement>
</p:properties>
</file>

<file path=customXml/itemProps1.xml><?xml version="1.0" encoding="utf-8"?>
<ds:datastoreItem xmlns:ds="http://schemas.openxmlformats.org/officeDocument/2006/customXml" ds:itemID="{885B9E9E-664E-41A3-BA39-00BA7F69B577}">
  <ds:schemaRefs>
    <ds:schemaRef ds:uri="http://schemas.microsoft.com/office/2006/metadata/contentType"/>
    <ds:schemaRef ds:uri="http://schemas.microsoft.com/office/2006/metadata/properties/metaAttributes"/>
    <ds:schemaRef ds:uri="http://www.w3.org/2000/xmlns/"/>
    <ds:schemaRef ds:uri="http://www.w3.org/2001/XMLSchema"/>
    <ds:schemaRef ds:uri="b7877ec7-1fa6-4738-94ed-aeb9284d5d66"/>
    <ds:schemaRef ds:uri="160caa6d-3b6a-4d94-a530-aff80edb17a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13584FD-E1A1-4BF1-8C66-67D126A8E5DF}">
  <ds:schemaRefs>
    <ds:schemaRef ds:uri="http://schemas.microsoft.com/sharepoint/v3/contenttype/forms"/>
  </ds:schemaRefs>
</ds:datastoreItem>
</file>

<file path=customXml/itemProps3.xml><?xml version="1.0" encoding="utf-8"?>
<ds:datastoreItem xmlns:ds="http://schemas.openxmlformats.org/officeDocument/2006/customXml" ds:itemID="{252C225A-4B19-45F9-A40C-CF05D84D55D0}">
  <ds:schemaRefs>
    <ds:schemaRef ds:uri="160caa6d-3b6a-4d94-a530-aff80edb17a4"/>
    <ds:schemaRef ds:uri="http://schemas.microsoft.com/office/infopath/2007/PartnerControls"/>
    <ds:schemaRef ds:uri="http://purl.org/dc/elements/1.1/"/>
    <ds:schemaRef ds:uri="http://schemas.microsoft.com/office/2006/documentManagement/types"/>
    <ds:schemaRef ds:uri="http://purl.org/dc/terms/"/>
    <ds:schemaRef ds:uri="http://purl.org/dc/dcmitype/"/>
    <ds:schemaRef ds:uri="b7877ec7-1fa6-4738-94ed-aeb9284d5d66"/>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3304</TotalTime>
  <Words>1476</Words>
  <Application>Microsoft Office PowerPoint</Application>
  <PresentationFormat>A4 Paper (210x297 mm)</PresentationFormat>
  <Paragraphs>236</Paragraphs>
  <Slides>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Pear Tree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Newsletter  Summer 2021</dc:title>
  <dc:creator>Donna Burdis</dc:creator>
  <cp:lastModifiedBy>Natalie Bounds</cp:lastModifiedBy>
  <cp:revision>2251</cp:revision>
  <cp:lastPrinted>2021-07-20T11:14:09Z</cp:lastPrinted>
  <dcterms:created xsi:type="dcterms:W3CDTF">2021-05-05T09:34:47Z</dcterms:created>
  <dcterms:modified xsi:type="dcterms:W3CDTF">2024-10-23T09:02:28Z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0x0101003090B9CD979FC847BC2B230DA83E6F78</vt:lpwstr>
  </property>
  <property fmtid="{D5CDD505-2E9C-101B-9397-08002B2CF9AE}" pid="3" name="MediaServiceImageTags">
    <vt:lpwstr/>
  </property>
</Properties>
</file>