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3"/>
  </p:sldMasterIdLst>
  <p:sldIdLst>
    <p:sldId id="261" r:id="rId4"/>
    <p:sldId id="260" r:id="rId5"/>
    <p:sldId id="264" r:id="rId6"/>
    <p:sldId id="262" r:id="rId7"/>
    <p:sldId id="263" r:id="rId8"/>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8AD2F6-1A81-1702-2F10-13F271448179}" v="17" dt="2024-10-18T20:01:42.5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microsoft.com/office/2015/10/relationships/revisionInfo" Target="revisionInfo.xml"/><Relationship Id="rId3" Type="http://schemas.openxmlformats.org/officeDocument/2006/relationships/slideMaster" Target="slideMasters/slideMaster1.xml"/><Relationship Id="rId7" Type="http://schemas.openxmlformats.org/officeDocument/2006/relationships/slide" Target="slides/slide4.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theme" Target="theme/theme1.xml"/><Relationship Id="rId5" Type="http://schemas.openxmlformats.org/officeDocument/2006/relationships/slide" Target="slides/slide2.xml"/><Relationship Id="rId1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38250" y="1122363"/>
            <a:ext cx="7429500" cy="2387600"/>
          </a:xfrm>
        </p:spPr>
        <p:txBody>
          <a:bodyPr anchor="b"/>
          <a:lstStyle>
            <a:lvl1pPr algn="ctr">
              <a:defRPr sz="4875"/>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1950"/>
            </a:lvl1pPr>
            <a:lvl2pPr marL="371475" indent="0" algn="ctr">
              <a:buNone/>
              <a:defRPr sz="1625"/>
            </a:lvl2pPr>
            <a:lvl3pPr marL="742950" indent="0" algn="ctr">
              <a:buNone/>
              <a:defRPr sz="1463"/>
            </a:lvl3pPr>
            <a:lvl4pPr marL="1114425" indent="0" algn="ctr">
              <a:buNone/>
              <a:defRPr sz="1300"/>
            </a:lvl4pPr>
            <a:lvl5pPr marL="1485900" indent="0" algn="ctr">
              <a:buNone/>
              <a:defRPr sz="1300"/>
            </a:lvl5pPr>
            <a:lvl6pPr marL="1857375" indent="0" algn="ctr">
              <a:buNone/>
              <a:defRPr sz="1300"/>
            </a:lvl6pPr>
            <a:lvl7pPr marL="2228850" indent="0" algn="ctr">
              <a:buNone/>
              <a:defRPr sz="1300"/>
            </a:lvl7pPr>
            <a:lvl8pPr marL="2600325" indent="0" algn="ctr">
              <a:buNone/>
              <a:defRPr sz="1300"/>
            </a:lvl8pPr>
            <a:lvl9pPr marL="2971800" indent="0" algn="ctr">
              <a:buNone/>
              <a:defRPr sz="13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8" y="1709739"/>
            <a:ext cx="8543925" cy="2852737"/>
          </a:xfrm>
        </p:spPr>
        <p:txBody>
          <a:bodyPr anchor="b"/>
          <a:lstStyle>
            <a:lvl1pPr>
              <a:defRPr sz="4875"/>
            </a:lvl1pPr>
          </a:lstStyle>
          <a:p>
            <a:r>
              <a:rPr lang="en-US"/>
              <a:t>Click to edit Master title style</a:t>
            </a:r>
            <a:endParaRPr lang="en-US" dirty="0"/>
          </a:p>
        </p:txBody>
      </p:sp>
      <p:sp>
        <p:nvSpPr>
          <p:cNvPr id="3" name="Text Placeholder 2"/>
          <p:cNvSpPr>
            <a:spLocks noGrp="1"/>
          </p:cNvSpPr>
          <p:nvPr>
            <p:ph type="body" idx="1"/>
          </p:nvPr>
        </p:nvSpPr>
        <p:spPr>
          <a:xfrm>
            <a:off x="675878" y="4589464"/>
            <a:ext cx="8543925" cy="1500187"/>
          </a:xfrm>
        </p:spPr>
        <p:txBody>
          <a:bodyPr/>
          <a:lstStyle>
            <a:lvl1pPr marL="0" indent="0">
              <a:buNone/>
              <a:defRPr sz="1950">
                <a:solidFill>
                  <a:schemeClr val="tx1">
                    <a:tint val="82000"/>
                  </a:schemeClr>
                </a:solidFill>
              </a:defRPr>
            </a:lvl1pPr>
            <a:lvl2pPr marL="371475" indent="0">
              <a:buNone/>
              <a:defRPr sz="1625">
                <a:solidFill>
                  <a:schemeClr val="tx1">
                    <a:tint val="82000"/>
                  </a:schemeClr>
                </a:solidFill>
              </a:defRPr>
            </a:lvl2pPr>
            <a:lvl3pPr marL="742950" indent="0">
              <a:buNone/>
              <a:defRPr sz="1463">
                <a:solidFill>
                  <a:schemeClr val="tx1">
                    <a:tint val="82000"/>
                  </a:schemeClr>
                </a:solidFill>
              </a:defRPr>
            </a:lvl3pPr>
            <a:lvl4pPr marL="1114425" indent="0">
              <a:buNone/>
              <a:defRPr sz="1300">
                <a:solidFill>
                  <a:schemeClr val="tx1">
                    <a:tint val="82000"/>
                  </a:schemeClr>
                </a:solidFill>
              </a:defRPr>
            </a:lvl4pPr>
            <a:lvl5pPr marL="1485900" indent="0">
              <a:buNone/>
              <a:defRPr sz="1300">
                <a:solidFill>
                  <a:schemeClr val="tx1">
                    <a:tint val="82000"/>
                  </a:schemeClr>
                </a:solidFill>
              </a:defRPr>
            </a:lvl5pPr>
            <a:lvl6pPr marL="1857375" indent="0">
              <a:buNone/>
              <a:defRPr sz="1300">
                <a:solidFill>
                  <a:schemeClr val="tx1">
                    <a:tint val="82000"/>
                  </a:schemeClr>
                </a:solidFill>
              </a:defRPr>
            </a:lvl6pPr>
            <a:lvl7pPr marL="2228850" indent="0">
              <a:buNone/>
              <a:defRPr sz="1300">
                <a:solidFill>
                  <a:schemeClr val="tx1">
                    <a:tint val="82000"/>
                  </a:schemeClr>
                </a:solidFill>
              </a:defRPr>
            </a:lvl7pPr>
            <a:lvl8pPr marL="2600325" indent="0">
              <a:buNone/>
              <a:defRPr sz="1300">
                <a:solidFill>
                  <a:schemeClr val="tx1">
                    <a:tint val="82000"/>
                  </a:schemeClr>
                </a:solidFill>
              </a:defRPr>
            </a:lvl8pPr>
            <a:lvl9pPr marL="2971800" indent="0">
              <a:buNone/>
              <a:defRPr sz="13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6"/>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8" y="1681163"/>
            <a:ext cx="4190702" cy="823912"/>
          </a:xfrm>
        </p:spPr>
        <p:txBody>
          <a:bodyPr anchor="b"/>
          <a:lstStyle>
            <a:lvl1pPr marL="0" indent="0">
              <a:buNone/>
              <a:defRPr sz="1950" b="1"/>
            </a:lvl1pPr>
            <a:lvl2pPr marL="371475" indent="0">
              <a:buNone/>
              <a:defRPr sz="1625" b="1"/>
            </a:lvl2pPr>
            <a:lvl3pPr marL="742950" indent="0">
              <a:buNone/>
              <a:defRPr sz="1463" b="1"/>
            </a:lvl3pPr>
            <a:lvl4pPr marL="1114425" indent="0">
              <a:buNone/>
              <a:defRPr sz="1300" b="1"/>
            </a:lvl4pPr>
            <a:lvl5pPr marL="1485900" indent="0">
              <a:buNone/>
              <a:defRPr sz="1300" b="1"/>
            </a:lvl5pPr>
            <a:lvl6pPr marL="1857375" indent="0">
              <a:buNone/>
              <a:defRPr sz="1300" b="1"/>
            </a:lvl6pPr>
            <a:lvl7pPr marL="2228850" indent="0">
              <a:buNone/>
              <a:defRPr sz="1300" b="1"/>
            </a:lvl7pPr>
            <a:lvl8pPr marL="2600325" indent="0">
              <a:buNone/>
              <a:defRPr sz="1300" b="1"/>
            </a:lvl8pPr>
            <a:lvl9pPr marL="2971800" indent="0">
              <a:buNone/>
              <a:defRPr sz="1300" b="1"/>
            </a:lvl9pPr>
          </a:lstStyle>
          <a:p>
            <a:pPr lvl="0"/>
            <a:r>
              <a:rPr lang="en-US"/>
              <a:t>Click to edit Master text styles</a:t>
            </a:r>
          </a:p>
        </p:txBody>
      </p:sp>
      <p:sp>
        <p:nvSpPr>
          <p:cNvPr id="4" name="Content Placeholder 3"/>
          <p:cNvSpPr>
            <a:spLocks noGrp="1"/>
          </p:cNvSpPr>
          <p:nvPr>
            <p:ph sz="half" idx="2"/>
          </p:nvPr>
        </p:nvSpPr>
        <p:spPr>
          <a:xfrm>
            <a:off x="682328"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1950" b="1"/>
            </a:lvl1pPr>
            <a:lvl2pPr marL="371475" indent="0">
              <a:buNone/>
              <a:defRPr sz="1625" b="1"/>
            </a:lvl2pPr>
            <a:lvl3pPr marL="742950" indent="0">
              <a:buNone/>
              <a:defRPr sz="1463" b="1"/>
            </a:lvl3pPr>
            <a:lvl4pPr marL="1114425" indent="0">
              <a:buNone/>
              <a:defRPr sz="1300" b="1"/>
            </a:lvl4pPr>
            <a:lvl5pPr marL="1485900" indent="0">
              <a:buNone/>
              <a:defRPr sz="1300" b="1"/>
            </a:lvl5pPr>
            <a:lvl6pPr marL="1857375" indent="0">
              <a:buNone/>
              <a:defRPr sz="1300" b="1"/>
            </a:lvl6pPr>
            <a:lvl7pPr marL="2228850" indent="0">
              <a:buNone/>
              <a:defRPr sz="1300" b="1"/>
            </a:lvl7pPr>
            <a:lvl8pPr marL="2600325" indent="0">
              <a:buNone/>
              <a:defRPr sz="1300" b="1"/>
            </a:lvl8pPr>
            <a:lvl9pPr marL="2971800" indent="0">
              <a:buNone/>
              <a:defRPr sz="13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10/18/2024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10/18/2024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2600"/>
            </a:lvl1pPr>
          </a:lstStyle>
          <a:p>
            <a:r>
              <a:rPr lang="en-US"/>
              <a:t>Click to edit Master title style</a:t>
            </a:r>
            <a:endParaRPr lang="en-US" dirty="0"/>
          </a:p>
        </p:txBody>
      </p:sp>
      <p:sp>
        <p:nvSpPr>
          <p:cNvPr id="3" name="Content Placeholder 2"/>
          <p:cNvSpPr>
            <a:spLocks noGrp="1"/>
          </p:cNvSpPr>
          <p:nvPr>
            <p:ph idx="1"/>
          </p:nvPr>
        </p:nvSpPr>
        <p:spPr>
          <a:xfrm>
            <a:off x="4211340" y="987426"/>
            <a:ext cx="5014913" cy="4873625"/>
          </a:xfrm>
        </p:spPr>
        <p:txBody>
          <a:bodyPr/>
          <a:lstStyle>
            <a:lvl1pPr>
              <a:defRPr sz="2600"/>
            </a:lvl1pPr>
            <a:lvl2pPr>
              <a:defRPr sz="2275"/>
            </a:lvl2pPr>
            <a:lvl3pPr>
              <a:defRPr sz="1950"/>
            </a:lvl3pPr>
            <a:lvl4pPr>
              <a:defRPr sz="1625"/>
            </a:lvl4pPr>
            <a:lvl5pPr>
              <a:defRPr sz="1625"/>
            </a:lvl5pPr>
            <a:lvl6pPr>
              <a:defRPr sz="1625"/>
            </a:lvl6pPr>
            <a:lvl7pPr>
              <a:defRPr sz="1625"/>
            </a:lvl7pPr>
            <a:lvl8pPr>
              <a:defRPr sz="1625"/>
            </a:lvl8pPr>
            <a:lvl9pPr>
              <a:defRPr sz="16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300"/>
            </a:lvl1pPr>
            <a:lvl2pPr marL="371475" indent="0">
              <a:buNone/>
              <a:defRPr sz="1138"/>
            </a:lvl2pPr>
            <a:lvl3pPr marL="742950" indent="0">
              <a:buNone/>
              <a:defRPr sz="975"/>
            </a:lvl3pPr>
            <a:lvl4pPr marL="1114425" indent="0">
              <a:buNone/>
              <a:defRPr sz="813"/>
            </a:lvl4pPr>
            <a:lvl5pPr marL="1485900" indent="0">
              <a:buNone/>
              <a:defRPr sz="813"/>
            </a:lvl5pPr>
            <a:lvl6pPr marL="1857375" indent="0">
              <a:buNone/>
              <a:defRPr sz="813"/>
            </a:lvl6pPr>
            <a:lvl7pPr marL="2228850" indent="0">
              <a:buNone/>
              <a:defRPr sz="813"/>
            </a:lvl7pPr>
            <a:lvl8pPr marL="2600325" indent="0">
              <a:buNone/>
              <a:defRPr sz="813"/>
            </a:lvl8pPr>
            <a:lvl9pPr marL="2971800" indent="0">
              <a:buNone/>
              <a:defRPr sz="813"/>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2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6"/>
            <a:ext cx="5014913" cy="4873625"/>
          </a:xfrm>
        </p:spPr>
        <p:txBody>
          <a:bodyPr anchor="t"/>
          <a:lstStyle>
            <a:lvl1pPr marL="0" indent="0">
              <a:buNone/>
              <a:defRPr sz="2600"/>
            </a:lvl1pPr>
            <a:lvl2pPr marL="371475" indent="0">
              <a:buNone/>
              <a:defRPr sz="2275"/>
            </a:lvl2pPr>
            <a:lvl3pPr marL="742950" indent="0">
              <a:buNone/>
              <a:defRPr sz="1950"/>
            </a:lvl3pPr>
            <a:lvl4pPr marL="1114425" indent="0">
              <a:buNone/>
              <a:defRPr sz="1625"/>
            </a:lvl4pPr>
            <a:lvl5pPr marL="1485900" indent="0">
              <a:buNone/>
              <a:defRPr sz="1625"/>
            </a:lvl5pPr>
            <a:lvl6pPr marL="1857375" indent="0">
              <a:buNone/>
              <a:defRPr sz="1625"/>
            </a:lvl6pPr>
            <a:lvl7pPr marL="2228850" indent="0">
              <a:buNone/>
              <a:defRPr sz="1625"/>
            </a:lvl7pPr>
            <a:lvl8pPr marL="2600325" indent="0">
              <a:buNone/>
              <a:defRPr sz="1625"/>
            </a:lvl8pPr>
            <a:lvl9pPr marL="2971800" indent="0">
              <a:buNone/>
              <a:defRPr sz="1625"/>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300"/>
            </a:lvl1pPr>
            <a:lvl2pPr marL="371475" indent="0">
              <a:buNone/>
              <a:defRPr sz="1138"/>
            </a:lvl2pPr>
            <a:lvl3pPr marL="742950" indent="0">
              <a:buNone/>
              <a:defRPr sz="975"/>
            </a:lvl3pPr>
            <a:lvl4pPr marL="1114425" indent="0">
              <a:buNone/>
              <a:defRPr sz="813"/>
            </a:lvl4pPr>
            <a:lvl5pPr marL="1485900" indent="0">
              <a:buNone/>
              <a:defRPr sz="813"/>
            </a:lvl5pPr>
            <a:lvl6pPr marL="1857375" indent="0">
              <a:buNone/>
              <a:defRPr sz="813"/>
            </a:lvl6pPr>
            <a:lvl7pPr marL="2228850" indent="0">
              <a:buNone/>
              <a:defRPr sz="813"/>
            </a:lvl7pPr>
            <a:lvl8pPr marL="2600325" indent="0">
              <a:buNone/>
              <a:defRPr sz="813"/>
            </a:lvl8pPr>
            <a:lvl9pPr marL="2971800" indent="0">
              <a:buNone/>
              <a:defRPr sz="813"/>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1"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7"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975">
                <a:solidFill>
                  <a:schemeClr val="tx1">
                    <a:tint val="82000"/>
                  </a:schemeClr>
                </a:solidFill>
              </a:defRPr>
            </a:lvl1pPr>
          </a:lstStyle>
          <a:p>
            <a:fld id="{846CE7D5-CF57-46EF-B807-FDD0502418D4}" type="datetimeFigureOut">
              <a:rPr lang="en-US" smtClean="0"/>
              <a:t>10/18/2024</a:t>
            </a:fld>
            <a:endParaRPr lang="en-US"/>
          </a:p>
        </p:txBody>
      </p:sp>
      <p:sp>
        <p:nvSpPr>
          <p:cNvPr id="5" name="Footer Placeholder 4"/>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975">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975">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7.jpe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jp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jpg"/><Relationship Id="rId9" Type="http://schemas.openxmlformats.org/officeDocument/2006/relationships/image" Target="../media/image15.png"/></Relationships>
</file>

<file path=ppt/slides/_rels/slide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5.xml.rels><?xml version="1.0" encoding="UTF-8" standalone="yes"?>
<Relationships xmlns="http://schemas.openxmlformats.org/package/2006/relationships"><Relationship Id="rId8" Type="http://schemas.openxmlformats.org/officeDocument/2006/relationships/image" Target="../media/image33.jpg"/><Relationship Id="rId13" Type="http://schemas.openxmlformats.org/officeDocument/2006/relationships/image" Target="../media/image38.png"/><Relationship Id="rId18" Type="http://schemas.openxmlformats.org/officeDocument/2006/relationships/image" Target="../media/image7.jpeg"/><Relationship Id="rId3" Type="http://schemas.openxmlformats.org/officeDocument/2006/relationships/image" Target="../media/image28.gif"/><Relationship Id="rId7" Type="http://schemas.openxmlformats.org/officeDocument/2006/relationships/image" Target="../media/image32.png"/><Relationship Id="rId12" Type="http://schemas.openxmlformats.org/officeDocument/2006/relationships/image" Target="../media/image37.jpeg"/><Relationship Id="rId17" Type="http://schemas.openxmlformats.org/officeDocument/2006/relationships/image" Target="../media/image42.png"/><Relationship Id="rId2" Type="http://schemas.openxmlformats.org/officeDocument/2006/relationships/image" Target="../media/image27.jpg"/><Relationship Id="rId16" Type="http://schemas.openxmlformats.org/officeDocument/2006/relationships/image" Target="../media/image41.jpg"/><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30.jpg"/><Relationship Id="rId15" Type="http://schemas.openxmlformats.org/officeDocument/2006/relationships/image" Target="../media/image40.png"/><Relationship Id="rId10" Type="http://schemas.openxmlformats.org/officeDocument/2006/relationships/image" Target="../media/image35.jpeg"/><Relationship Id="rId4" Type="http://schemas.openxmlformats.org/officeDocument/2006/relationships/image" Target="../media/image29.jpg"/><Relationship Id="rId9" Type="http://schemas.openxmlformats.org/officeDocument/2006/relationships/image" Target="../media/image34.png"/><Relationship Id="rId14" Type="http://schemas.openxmlformats.org/officeDocument/2006/relationships/image" Target="../media/image3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p:cNvGrpSpPr/>
          <p:nvPr/>
        </p:nvGrpSpPr>
        <p:grpSpPr>
          <a:xfrm>
            <a:off x="1175657" y="112349"/>
            <a:ext cx="4850723" cy="905811"/>
            <a:chOff x="1293222" y="112349"/>
            <a:chExt cx="3004458" cy="1351735"/>
          </a:xfrm>
        </p:grpSpPr>
        <p:sp>
          <p:nvSpPr>
            <p:cNvPr id="6" name="Rounded Rectangle 5"/>
            <p:cNvSpPr/>
            <p:nvPr/>
          </p:nvSpPr>
          <p:spPr>
            <a:xfrm>
              <a:off x="1293223" y="112349"/>
              <a:ext cx="3004457" cy="1239569"/>
            </a:xfrm>
            <a:prstGeom prst="roundRect">
              <a:avLst/>
            </a:prstGeom>
            <a:solidFill>
              <a:srgbClr val="DDDDDD"/>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p:cNvSpPr txBox="1"/>
            <p:nvPr/>
          </p:nvSpPr>
          <p:spPr>
            <a:xfrm>
              <a:off x="1293222" y="223993"/>
              <a:ext cx="2213447" cy="1240091"/>
            </a:xfrm>
            <a:prstGeom prst="rect">
              <a:avLst/>
            </a:prstGeom>
            <a:noFill/>
          </p:spPr>
          <p:txBody>
            <a:bodyPr wrap="square" lIns="91440" tIns="45720" rIns="91440" bIns="45720" rtlCol="0" anchor="t">
              <a:spAutoFit/>
            </a:bodyPr>
            <a:lstStyle/>
            <a:p>
              <a:r>
                <a:rPr lang="en-GB" sz="1600" b="1" dirty="0"/>
                <a:t>Light</a:t>
              </a:r>
            </a:p>
            <a:p>
              <a:r>
                <a:rPr lang="en-GB" sz="1600" b="1" dirty="0"/>
                <a:t>Year Group: 3</a:t>
              </a:r>
            </a:p>
            <a:p>
              <a:r>
                <a:rPr lang="en-GB" sz="1600" b="1"/>
                <a:t>Term: Autumn 1</a:t>
              </a:r>
              <a:endParaRPr lang="en-GB" sz="1600" b="1">
                <a:cs typeface="Calibri"/>
              </a:endParaRPr>
            </a:p>
          </p:txBody>
        </p:sp>
      </p:grpSp>
      <p:grpSp>
        <p:nvGrpSpPr>
          <p:cNvPr id="2" name="Group 1"/>
          <p:cNvGrpSpPr/>
          <p:nvPr/>
        </p:nvGrpSpPr>
        <p:grpSpPr>
          <a:xfrm>
            <a:off x="136641" y="1050633"/>
            <a:ext cx="2968624" cy="2409664"/>
            <a:chOff x="151248" y="736356"/>
            <a:chExt cx="2797200" cy="5263384"/>
          </a:xfrm>
        </p:grpSpPr>
        <p:sp>
          <p:nvSpPr>
            <p:cNvPr id="7" name="Rounded Rectangle 6"/>
            <p:cNvSpPr/>
            <p:nvPr/>
          </p:nvSpPr>
          <p:spPr>
            <a:xfrm>
              <a:off x="151248" y="824784"/>
              <a:ext cx="2797200" cy="5174956"/>
            </a:xfrm>
            <a:prstGeom prst="roundRect">
              <a:avLst/>
            </a:prstGeom>
            <a:solidFill>
              <a:schemeClr val="accent6">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p:cNvSpPr/>
            <p:nvPr/>
          </p:nvSpPr>
          <p:spPr>
            <a:xfrm>
              <a:off x="249151" y="736356"/>
              <a:ext cx="2601394" cy="329276"/>
            </a:xfrm>
            <a:prstGeom prst="rect">
              <a:avLst/>
            </a:prstGeom>
            <a:noFill/>
          </p:spPr>
          <p:txBody>
            <a:bodyPr wrap="none" lIns="91440" tIns="45720" rIns="91440" bIns="45720">
              <a:spAutoFit/>
            </a:bodyPr>
            <a:lstStyle/>
            <a:p>
              <a:pPr algn="ctr"/>
              <a:r>
                <a:rPr lang="en-US" sz="1600" b="0" u="sng" cap="none" spc="0" dirty="0">
                  <a:ln w="0"/>
                  <a:solidFill>
                    <a:schemeClr val="tx1"/>
                  </a:solidFill>
                  <a:effectLst>
                    <a:outerShdw blurRad="38100" dist="19050" dir="2700000" algn="tl" rotWithShape="0">
                      <a:schemeClr val="dk1">
                        <a:alpha val="40000"/>
                      </a:schemeClr>
                    </a:outerShdw>
                  </a:effectLst>
                </a:rPr>
                <a:t>What you should already know</a:t>
              </a:r>
              <a:endParaRPr lang="en-US" sz="2400" b="0" u="sng" cap="none" spc="0" dirty="0">
                <a:ln w="0"/>
                <a:solidFill>
                  <a:schemeClr val="tx1"/>
                </a:solidFill>
                <a:effectLst>
                  <a:outerShdw blurRad="38100" dist="19050" dir="2700000" algn="tl" rotWithShape="0">
                    <a:schemeClr val="dk1">
                      <a:alpha val="40000"/>
                    </a:schemeClr>
                  </a:outerShdw>
                </a:effectLst>
              </a:endParaRPr>
            </a:p>
          </p:txBody>
        </p:sp>
      </p:grpSp>
      <p:grpSp>
        <p:nvGrpSpPr>
          <p:cNvPr id="22" name="Group 21"/>
          <p:cNvGrpSpPr/>
          <p:nvPr/>
        </p:nvGrpSpPr>
        <p:grpSpPr>
          <a:xfrm>
            <a:off x="7036998" y="3081518"/>
            <a:ext cx="2869002" cy="3310419"/>
            <a:chOff x="6957038" y="1304689"/>
            <a:chExt cx="2824978" cy="5174956"/>
          </a:xfrm>
        </p:grpSpPr>
        <p:sp>
          <p:nvSpPr>
            <p:cNvPr id="12" name="Rounded Rectangle 11"/>
            <p:cNvSpPr/>
            <p:nvPr/>
          </p:nvSpPr>
          <p:spPr>
            <a:xfrm>
              <a:off x="6986564" y="1304689"/>
              <a:ext cx="2795452" cy="5174956"/>
            </a:xfrm>
            <a:prstGeom prst="roundRect">
              <a:avLst/>
            </a:prstGeom>
            <a:solidFill>
              <a:schemeClr val="accent4">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5" name="Rectangle 14"/>
            <p:cNvSpPr/>
            <p:nvPr/>
          </p:nvSpPr>
          <p:spPr>
            <a:xfrm>
              <a:off x="6957038" y="1412585"/>
              <a:ext cx="2752787" cy="749351"/>
            </a:xfrm>
            <a:prstGeom prst="rect">
              <a:avLst/>
            </a:prstGeom>
            <a:noFill/>
          </p:spPr>
          <p:txBody>
            <a:bodyPr wrap="square" lIns="91440" tIns="45720" rIns="91440" bIns="45720">
              <a:spAutoFit/>
            </a:bodyPr>
            <a:lstStyle/>
            <a:p>
              <a:pPr algn="ctr"/>
              <a:r>
                <a:rPr lang="en-US" sz="2400" b="0" u="sng" cap="none" spc="0" dirty="0">
                  <a:ln w="0"/>
                  <a:solidFill>
                    <a:schemeClr val="tx1"/>
                  </a:solidFill>
                  <a:effectLst>
                    <a:outerShdw blurRad="38100" dist="19050" dir="2700000" algn="tl" rotWithShape="0">
                      <a:schemeClr val="dk1">
                        <a:alpha val="40000"/>
                      </a:schemeClr>
                    </a:outerShdw>
                  </a:effectLst>
                </a:rPr>
                <a:t>Diagrams/Pictures</a:t>
              </a:r>
            </a:p>
          </p:txBody>
        </p:sp>
      </p:grpSp>
      <p:sp>
        <p:nvSpPr>
          <p:cNvPr id="16" name="Rounded Rectangle 15"/>
          <p:cNvSpPr/>
          <p:nvPr/>
        </p:nvSpPr>
        <p:spPr>
          <a:xfrm>
            <a:off x="6140666" y="101615"/>
            <a:ext cx="3564000" cy="841381"/>
          </a:xfrm>
          <a:prstGeom prst="round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ln w="0"/>
                <a:solidFill>
                  <a:schemeClr val="tx1"/>
                </a:solidFill>
                <a:effectLst>
                  <a:outerShdw blurRad="38100" dist="19050" dir="2700000" algn="tl" rotWithShape="0">
                    <a:schemeClr val="dk1">
                      <a:alpha val="40000"/>
                    </a:schemeClr>
                  </a:outerShdw>
                </a:effectLst>
              </a:rPr>
              <a:t>How do we see?</a:t>
            </a:r>
          </a:p>
        </p:txBody>
      </p:sp>
      <p:sp>
        <p:nvSpPr>
          <p:cNvPr id="20" name="Rectangle 19"/>
          <p:cNvSpPr/>
          <p:nvPr/>
        </p:nvSpPr>
        <p:spPr>
          <a:xfrm>
            <a:off x="3952954" y="1449655"/>
            <a:ext cx="1865255" cy="461664"/>
          </a:xfrm>
          <a:prstGeom prst="rect">
            <a:avLst/>
          </a:prstGeom>
          <a:noFill/>
        </p:spPr>
        <p:txBody>
          <a:bodyPr wrap="none" lIns="91440" tIns="45720" rIns="91440" bIns="45720">
            <a:spAutoFit/>
          </a:bodyPr>
          <a:lstStyle/>
          <a:p>
            <a:pPr algn="ctr"/>
            <a:r>
              <a:rPr lang="en-US" sz="2400" b="0" u="sng" cap="none" spc="0" dirty="0">
                <a:ln w="0"/>
                <a:solidFill>
                  <a:schemeClr val="tx1"/>
                </a:solidFill>
                <a:effectLst>
                  <a:outerShdw blurRad="38100" dist="19050" dir="2700000" algn="tl" rotWithShape="0">
                    <a:schemeClr val="dk1">
                      <a:alpha val="40000"/>
                    </a:schemeClr>
                  </a:outerShdw>
                </a:effectLst>
              </a:rPr>
              <a:t>Key Diagrams</a:t>
            </a:r>
          </a:p>
        </p:txBody>
      </p:sp>
      <p:sp>
        <p:nvSpPr>
          <p:cNvPr id="9" name="Rounded Rectangle 8"/>
          <p:cNvSpPr/>
          <p:nvPr/>
        </p:nvSpPr>
        <p:spPr>
          <a:xfrm>
            <a:off x="3195765" y="1091117"/>
            <a:ext cx="3617946" cy="5320783"/>
          </a:xfrm>
          <a:prstGeom prst="roundRect">
            <a:avLst/>
          </a:prstGeom>
          <a:solidFill>
            <a:srgbClr val="FFFF99"/>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TextBox 23"/>
          <p:cNvSpPr txBox="1"/>
          <p:nvPr/>
        </p:nvSpPr>
        <p:spPr>
          <a:xfrm>
            <a:off x="262536" y="1449655"/>
            <a:ext cx="2599969" cy="738664"/>
          </a:xfrm>
          <a:prstGeom prst="rect">
            <a:avLst/>
          </a:prstGeom>
          <a:noFill/>
        </p:spPr>
        <p:txBody>
          <a:bodyPr wrap="square" rtlCol="0">
            <a:spAutoFit/>
          </a:bodyPr>
          <a:lstStyle/>
          <a:p>
            <a:pPr marL="171450" indent="-171450">
              <a:buFont typeface="Arial" panose="020B0604020202020204" pitchFamily="34" charset="0"/>
              <a:buChar char="•"/>
            </a:pPr>
            <a:r>
              <a:rPr lang="en-GB" sz="1400" dirty="0"/>
              <a:t>Light sources give us light.</a:t>
            </a:r>
          </a:p>
          <a:p>
            <a:pPr marL="171450" indent="-171450">
              <a:buFont typeface="Arial" panose="020B0604020202020204" pitchFamily="34" charset="0"/>
              <a:buChar char="•"/>
            </a:pPr>
            <a:r>
              <a:rPr lang="en-GB" sz="1400" dirty="0"/>
              <a:t>Examples of light sources are: the Sun, candle, torch, TV.</a:t>
            </a:r>
          </a:p>
        </p:txBody>
      </p:sp>
      <p:sp>
        <p:nvSpPr>
          <p:cNvPr id="31" name="Rectangle 30"/>
          <p:cNvSpPr/>
          <p:nvPr/>
        </p:nvSpPr>
        <p:spPr>
          <a:xfrm>
            <a:off x="3247686" y="1103858"/>
            <a:ext cx="3518874" cy="4462760"/>
          </a:xfrm>
          <a:prstGeom prst="rect">
            <a:avLst/>
          </a:prstGeom>
          <a:noFill/>
        </p:spPr>
        <p:txBody>
          <a:bodyPr wrap="square" lIns="91440" tIns="45720" rIns="91440" bIns="45720">
            <a:spAutoFit/>
          </a:bodyPr>
          <a:lstStyle/>
          <a:p>
            <a:pPr algn="ctr"/>
            <a:r>
              <a:rPr lang="en-US" sz="1600" u="sng" dirty="0">
                <a:ln w="0"/>
                <a:effectLst>
                  <a:outerShdw blurRad="38100" dist="19050" dir="2700000" algn="tl" rotWithShape="0">
                    <a:schemeClr val="dk1">
                      <a:alpha val="40000"/>
                    </a:schemeClr>
                  </a:outerShdw>
                </a:effectLst>
              </a:rPr>
              <a:t>New Learning</a:t>
            </a:r>
          </a:p>
          <a:p>
            <a:endParaRPr lang="en-US" sz="1600" u="sng" dirty="0">
              <a:ln w="0"/>
              <a:effectLst>
                <a:outerShdw blurRad="38100" dist="19050" dir="2700000" algn="tl" rotWithShape="0">
                  <a:schemeClr val="dk1">
                    <a:alpha val="40000"/>
                  </a:schemeClr>
                </a:outerShdw>
              </a:effectLst>
            </a:endParaRPr>
          </a:p>
          <a:p>
            <a:r>
              <a:rPr lang="en-US" sz="1200" b="1" u="sng" dirty="0">
                <a:ln w="0"/>
                <a:effectLst>
                  <a:outerShdw blurRad="38100" dist="19050" dir="2700000" algn="tl" rotWithShape="0">
                    <a:schemeClr val="dk1">
                      <a:alpha val="40000"/>
                    </a:schemeClr>
                  </a:outerShdw>
                </a:effectLst>
              </a:rPr>
              <a:t>Lesson 1:</a:t>
            </a: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We need light to see things and dark is the absence of light.</a:t>
            </a: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Everything that we can see is either a light source or something that is reflected light from a light source into our eyes.</a:t>
            </a: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The Sun is a light source.  </a:t>
            </a: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The Moon is not a light source but it reflects light from the Sun.</a:t>
            </a: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Light sources give off light and heat.</a:t>
            </a:r>
          </a:p>
          <a:p>
            <a:r>
              <a:rPr lang="en-US" sz="1200" b="1" u="sng" dirty="0">
                <a:ln w="0"/>
                <a:effectLst>
                  <a:outerShdw blurRad="38100" dist="19050" dir="2700000" algn="tl" rotWithShape="0">
                    <a:schemeClr val="dk1">
                      <a:alpha val="40000"/>
                    </a:schemeClr>
                  </a:outerShdw>
                </a:effectLst>
              </a:rPr>
              <a:t>Lesson 2</a:t>
            </a:r>
            <a:endParaRPr lang="en-US" sz="1200" dirty="0">
              <a:ln w="0"/>
              <a:effectLst>
                <a:outerShdw blurRad="38100" dist="19050" dir="2700000" algn="tl" rotWithShape="0">
                  <a:schemeClr val="dk1">
                    <a:alpha val="40000"/>
                  </a:schemeClr>
                </a:outerShdw>
              </a:effectLst>
            </a:endParaRP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Light is reflected when it travels from a light source and then bounces off an object.</a:t>
            </a:r>
          </a:p>
          <a:p>
            <a:r>
              <a:rPr lang="en-US" sz="1200" b="1" u="sng" dirty="0">
                <a:ln w="0"/>
                <a:effectLst>
                  <a:outerShdw blurRad="38100" dist="19050" dir="2700000" algn="tl" rotWithShape="0">
                    <a:schemeClr val="dk1">
                      <a:alpha val="40000"/>
                    </a:schemeClr>
                  </a:outerShdw>
                </a:effectLst>
              </a:rPr>
              <a:t>Lessons 3 and 4</a:t>
            </a: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Opaque objects block light creating shadows.</a:t>
            </a: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As objects move towards a light source, the shadow gets bigger.</a:t>
            </a:r>
          </a:p>
          <a:p>
            <a:r>
              <a:rPr lang="en-US" sz="1200" b="1" u="sng" dirty="0">
                <a:ln w="0"/>
                <a:effectLst>
                  <a:outerShdw blurRad="38100" dist="19050" dir="2700000" algn="tl" rotWithShape="0">
                    <a:schemeClr val="dk1">
                      <a:alpha val="40000"/>
                    </a:schemeClr>
                  </a:outerShdw>
                </a:effectLst>
              </a:rPr>
              <a:t>Lesson 5</a:t>
            </a:r>
            <a:endParaRPr lang="en-US" sz="1200" dirty="0">
              <a:ln w="0"/>
              <a:effectLst>
                <a:outerShdw blurRad="38100" dist="19050" dir="2700000" algn="tl" rotWithShape="0">
                  <a:schemeClr val="dk1">
                    <a:alpha val="40000"/>
                  </a:schemeClr>
                </a:outerShdw>
              </a:effectLst>
            </a:endParaRP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Sunglasses can protect your eyes from sunlight.</a:t>
            </a: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Looking at the Sun directly, even with sunglasses on, can damage your eyes.</a:t>
            </a:r>
          </a:p>
        </p:txBody>
      </p:sp>
      <p:sp>
        <p:nvSpPr>
          <p:cNvPr id="3" name="TextBox 2"/>
          <p:cNvSpPr txBox="1"/>
          <p:nvPr/>
        </p:nvSpPr>
        <p:spPr>
          <a:xfrm>
            <a:off x="7111974" y="1680487"/>
            <a:ext cx="2592692" cy="461665"/>
          </a:xfrm>
          <a:prstGeom prst="rect">
            <a:avLst/>
          </a:prstGeom>
          <a:noFill/>
        </p:spPr>
        <p:txBody>
          <a:bodyPr wrap="square" rtlCol="0">
            <a:spAutoFit/>
          </a:bodyPr>
          <a:lstStyle/>
          <a:p>
            <a:endParaRPr lang="en-US" sz="1200" b="1" dirty="0"/>
          </a:p>
          <a:p>
            <a:endParaRPr lang="en-US" sz="1200" dirty="0"/>
          </a:p>
        </p:txBody>
      </p:sp>
      <p:grpSp>
        <p:nvGrpSpPr>
          <p:cNvPr id="37" name="Group 36"/>
          <p:cNvGrpSpPr/>
          <p:nvPr/>
        </p:nvGrpSpPr>
        <p:grpSpPr>
          <a:xfrm>
            <a:off x="136641" y="3517319"/>
            <a:ext cx="3011955" cy="3231654"/>
            <a:chOff x="162153" y="547839"/>
            <a:chExt cx="2838029" cy="7058838"/>
          </a:xfrm>
        </p:grpSpPr>
        <p:sp>
          <p:nvSpPr>
            <p:cNvPr id="38" name="Rounded Rectangle 37"/>
            <p:cNvSpPr/>
            <p:nvPr/>
          </p:nvSpPr>
          <p:spPr>
            <a:xfrm>
              <a:off x="162153" y="547839"/>
              <a:ext cx="2797200" cy="6278972"/>
            </a:xfrm>
            <a:prstGeom prst="roundRect">
              <a:avLst/>
            </a:prstGeom>
            <a:solidFill>
              <a:schemeClr val="accent6">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Rectangle 38"/>
            <p:cNvSpPr/>
            <p:nvPr/>
          </p:nvSpPr>
          <p:spPr>
            <a:xfrm>
              <a:off x="162153" y="547839"/>
              <a:ext cx="2838029" cy="7058838"/>
            </a:xfrm>
            <a:prstGeom prst="rect">
              <a:avLst/>
            </a:prstGeom>
            <a:noFill/>
          </p:spPr>
          <p:txBody>
            <a:bodyPr wrap="square" lIns="91440" tIns="45720" rIns="91440" bIns="45720">
              <a:spAutoFit/>
            </a:bodyPr>
            <a:lstStyle/>
            <a:p>
              <a:pPr algn="ctr"/>
              <a:r>
                <a:rPr lang="en-US" sz="1600" b="0" u="sng" cap="none" spc="0" dirty="0">
                  <a:ln w="0"/>
                  <a:solidFill>
                    <a:schemeClr val="tx1"/>
                  </a:solidFill>
                  <a:effectLst>
                    <a:outerShdw blurRad="38100" dist="19050" dir="2700000" algn="tl" rotWithShape="0">
                      <a:schemeClr val="dk1">
                        <a:alpha val="40000"/>
                      </a:schemeClr>
                    </a:outerShdw>
                  </a:effectLst>
                </a:rPr>
                <a:t>Investigations</a:t>
              </a:r>
            </a:p>
            <a:p>
              <a:pPr algn="ctr"/>
              <a:r>
                <a:rPr lang="en-US" sz="1600" u="sng" dirty="0">
                  <a:ln w="0"/>
                  <a:effectLst>
                    <a:outerShdw blurRad="38100" dist="19050" dir="2700000" algn="tl" rotWithShape="0">
                      <a:schemeClr val="dk1">
                        <a:alpha val="40000"/>
                      </a:schemeClr>
                    </a:outerShdw>
                  </a:effectLst>
                </a:rPr>
                <a:t>Do the length of shadows change throughout the day?</a:t>
              </a:r>
              <a:endParaRPr lang="en-US" sz="1600" b="0" u="sng" cap="none" spc="0" dirty="0">
                <a:ln w="0"/>
                <a:solidFill>
                  <a:schemeClr val="tx1"/>
                </a:solidFill>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r>
                <a:rPr lang="en-US" sz="1200" b="0" cap="none" spc="0" dirty="0">
                  <a:ln w="0"/>
                  <a:solidFill>
                    <a:schemeClr val="tx1"/>
                  </a:solidFill>
                </a:rPr>
                <a:t>Set up a practical test which is </a:t>
              </a:r>
              <a:r>
                <a:rPr lang="en-US" sz="1200" b="1" cap="none" spc="0" dirty="0">
                  <a:ln w="0"/>
                  <a:solidFill>
                    <a:schemeClr val="tx1"/>
                  </a:solidFill>
                </a:rPr>
                <a:t>fair</a:t>
              </a:r>
              <a:r>
                <a:rPr lang="en-US" sz="1200" b="0" cap="none" spc="0" dirty="0">
                  <a:ln w="0"/>
                  <a:solidFill>
                    <a:schemeClr val="tx1"/>
                  </a:solidFill>
                </a:rPr>
                <a:t>.</a:t>
              </a:r>
            </a:p>
            <a:p>
              <a:pPr marL="171450" indent="-171450">
                <a:buFont typeface="Arial" panose="020B0604020202020204" pitchFamily="34" charset="0"/>
                <a:buChar char="•"/>
              </a:pPr>
              <a:r>
                <a:rPr lang="en-US" sz="1200" dirty="0">
                  <a:ln w="0"/>
                </a:rPr>
                <a:t>Make careful </a:t>
              </a:r>
              <a:r>
                <a:rPr lang="en-US" sz="1200" b="1" dirty="0">
                  <a:ln w="0"/>
                </a:rPr>
                <a:t>observations</a:t>
              </a:r>
              <a:r>
                <a:rPr lang="en-US" sz="1200" dirty="0">
                  <a:ln w="0"/>
                </a:rPr>
                <a:t>.</a:t>
              </a:r>
            </a:p>
            <a:p>
              <a:pPr marL="171450" indent="-171450">
                <a:buFont typeface="Arial" panose="020B0604020202020204" pitchFamily="34" charset="0"/>
                <a:buChar char="•"/>
              </a:pPr>
              <a:r>
                <a:rPr lang="en-US" sz="1200" b="0" cap="none" spc="0" dirty="0">
                  <a:ln w="0"/>
                  <a:solidFill>
                    <a:schemeClr val="tx1"/>
                  </a:solidFill>
                </a:rPr>
                <a:t>Take accurate </a:t>
              </a:r>
              <a:r>
                <a:rPr lang="en-US" sz="1200" b="1" cap="none" spc="0" dirty="0">
                  <a:ln w="0"/>
                  <a:solidFill>
                    <a:schemeClr val="tx1"/>
                  </a:solidFill>
                </a:rPr>
                <a:t>measurements</a:t>
              </a:r>
              <a:r>
                <a:rPr lang="en-US" sz="1200" b="0" cap="none" spc="0" dirty="0">
                  <a:ln w="0"/>
                  <a:solidFill>
                    <a:schemeClr val="tx1"/>
                  </a:solidFill>
                </a:rPr>
                <a:t>.</a:t>
              </a:r>
            </a:p>
            <a:p>
              <a:pPr marL="171450" indent="-171450">
                <a:buFont typeface="Arial" panose="020B0604020202020204" pitchFamily="34" charset="0"/>
                <a:buChar char="•"/>
              </a:pPr>
              <a:r>
                <a:rPr lang="en-US" sz="1200" dirty="0">
                  <a:ln w="0"/>
                </a:rPr>
                <a:t>Collect </a:t>
              </a:r>
              <a:r>
                <a:rPr lang="en-US" sz="1200" b="1" dirty="0">
                  <a:ln w="0"/>
                </a:rPr>
                <a:t>data</a:t>
              </a:r>
              <a:r>
                <a:rPr lang="en-US" sz="1200" dirty="0">
                  <a:ln w="0"/>
                </a:rPr>
                <a:t> and present the results (data) in a table.</a:t>
              </a:r>
            </a:p>
            <a:p>
              <a:pPr marL="171450" indent="-171450">
                <a:buFont typeface="Arial" panose="020B0604020202020204" pitchFamily="34" charset="0"/>
                <a:buChar char="•"/>
              </a:pPr>
              <a:r>
                <a:rPr lang="en-US" sz="1200" dirty="0">
                  <a:ln w="0"/>
                </a:rPr>
                <a:t>Use the results to draw a </a:t>
              </a:r>
              <a:r>
                <a:rPr lang="en-US" sz="1200" b="1" dirty="0">
                  <a:ln w="0"/>
                </a:rPr>
                <a:t>conclusion</a:t>
              </a:r>
              <a:r>
                <a:rPr lang="en-US" sz="1200" dirty="0">
                  <a:ln w="0"/>
                </a:rPr>
                <a:t> which will answer the question.</a:t>
              </a:r>
            </a:p>
            <a:p>
              <a:pPr marL="171450" indent="-171450">
                <a:buFont typeface="Arial" panose="020B0604020202020204" pitchFamily="34" charset="0"/>
                <a:buChar char="•"/>
              </a:pPr>
              <a:r>
                <a:rPr lang="en-US" sz="1200" b="0" cap="none" spc="0" dirty="0">
                  <a:ln w="0"/>
                  <a:solidFill>
                    <a:schemeClr val="tx1"/>
                  </a:solidFill>
                </a:rPr>
                <a:t>Take photographs with annotations of the findings.</a:t>
              </a:r>
            </a:p>
            <a:p>
              <a:pPr marL="171450" indent="-171450">
                <a:buFont typeface="Arial" panose="020B0604020202020204" pitchFamily="34" charset="0"/>
                <a:buChar char="•"/>
              </a:pPr>
              <a:r>
                <a:rPr lang="en-US" sz="1200" dirty="0">
                  <a:ln w="0"/>
                </a:rPr>
                <a:t>Make further predictions about how the results might be different in the winter.</a:t>
              </a:r>
              <a:endParaRPr lang="en-US" sz="1200" b="0" cap="none" spc="0" dirty="0">
                <a:ln w="0"/>
                <a:solidFill>
                  <a:schemeClr val="tx1"/>
                </a:solidFill>
              </a:endParaRPr>
            </a:p>
            <a:p>
              <a:pPr algn="ctr"/>
              <a:endParaRPr lang="en-US" sz="2400" b="0" u="sng" cap="none" spc="0" dirty="0">
                <a:ln w="0"/>
                <a:solidFill>
                  <a:schemeClr val="tx1"/>
                </a:solidFill>
                <a:effectLst>
                  <a:outerShdw blurRad="38100" dist="19050" dir="2700000" algn="tl" rotWithShape="0">
                    <a:schemeClr val="dk1">
                      <a:alpha val="40000"/>
                    </a:schemeClr>
                  </a:outerShdw>
                </a:effectLst>
              </a:endParaRPr>
            </a:p>
          </p:txBody>
        </p:sp>
      </p:grpSp>
      <p:sp>
        <p:nvSpPr>
          <p:cNvPr id="35" name="AutoShape 2" descr="Image result for arthropods"/>
          <p:cNvSpPr>
            <a:spLocks noChangeAspect="1" noChangeArrowheads="1"/>
          </p:cNvSpPr>
          <p:nvPr/>
        </p:nvSpPr>
        <p:spPr bwMode="auto">
          <a:xfrm>
            <a:off x="63500" y="-960438"/>
            <a:ext cx="2743200" cy="20097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grpSp>
        <p:nvGrpSpPr>
          <p:cNvPr id="48" name="Group 47"/>
          <p:cNvGrpSpPr/>
          <p:nvPr/>
        </p:nvGrpSpPr>
        <p:grpSpPr>
          <a:xfrm>
            <a:off x="6967838" y="1148967"/>
            <a:ext cx="2905581" cy="1865233"/>
            <a:chOff x="6864932" y="1397479"/>
            <a:chExt cx="2860996" cy="5198443"/>
          </a:xfrm>
        </p:grpSpPr>
        <p:sp>
          <p:nvSpPr>
            <p:cNvPr id="49" name="Rounded Rectangle 48"/>
            <p:cNvSpPr/>
            <p:nvPr/>
          </p:nvSpPr>
          <p:spPr>
            <a:xfrm>
              <a:off x="6930476" y="1420965"/>
              <a:ext cx="2795452" cy="5174957"/>
            </a:xfrm>
            <a:prstGeom prst="roundRect">
              <a:avLst/>
            </a:prstGeom>
            <a:solidFill>
              <a:schemeClr val="accent4">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0" name="Rectangle 49"/>
            <p:cNvSpPr/>
            <p:nvPr/>
          </p:nvSpPr>
          <p:spPr>
            <a:xfrm>
              <a:off x="6864932" y="1397479"/>
              <a:ext cx="2752787" cy="3345342"/>
            </a:xfrm>
            <a:prstGeom prst="rect">
              <a:avLst/>
            </a:prstGeom>
            <a:noFill/>
          </p:spPr>
          <p:txBody>
            <a:bodyPr wrap="square" lIns="91440" tIns="45720" rIns="91440" bIns="45720">
              <a:spAutoFit/>
            </a:bodyPr>
            <a:lstStyle/>
            <a:p>
              <a:pPr algn="ctr"/>
              <a:r>
                <a:rPr lang="en-US" sz="2400" b="0" u="sng" cap="none" spc="0" dirty="0">
                  <a:ln w="0"/>
                  <a:solidFill>
                    <a:schemeClr val="tx1"/>
                  </a:solidFill>
                  <a:effectLst>
                    <a:outerShdw blurRad="38100" dist="19050" dir="2700000" algn="tl" rotWithShape="0">
                      <a:schemeClr val="dk1">
                        <a:alpha val="40000"/>
                      </a:schemeClr>
                    </a:outerShdw>
                  </a:effectLst>
                </a:rPr>
                <a:t>Vocabulary</a:t>
              </a:r>
            </a:p>
            <a:p>
              <a:r>
                <a:rPr lang="en-US" sz="1200" b="1" cap="none" spc="0" dirty="0">
                  <a:ln w="0"/>
                  <a:solidFill>
                    <a:schemeClr val="tx1"/>
                  </a:solidFill>
                  <a:effectLst>
                    <a:outerShdw blurRad="38100" dist="19050" dir="2700000" algn="tl" rotWithShape="0">
                      <a:schemeClr val="dk1">
                        <a:alpha val="40000"/>
                      </a:schemeClr>
                    </a:outerShdw>
                  </a:effectLst>
                </a:rPr>
                <a:t>    </a:t>
              </a:r>
              <a:r>
                <a:rPr lang="en-US" sz="1200" b="1" dirty="0">
                  <a:ln w="0"/>
                  <a:effectLst>
                    <a:outerShdw blurRad="38100" dist="19050" dir="2700000" algn="tl" rotWithShape="0">
                      <a:schemeClr val="dk1">
                        <a:alpha val="40000"/>
                      </a:schemeClr>
                    </a:outerShdw>
                  </a:effectLst>
                </a:rPr>
                <a:t>absorption	   energy	</a:t>
              </a:r>
              <a:r>
                <a:rPr lang="en-US" sz="1200" b="1" cap="none" spc="0" dirty="0">
                  <a:ln w="0"/>
                  <a:solidFill>
                    <a:schemeClr val="tx1"/>
                  </a:solidFill>
                  <a:effectLst>
                    <a:outerShdw blurRad="38100" dist="19050" dir="2700000" algn="tl" rotWithShape="0">
                      <a:schemeClr val="dk1">
                        <a:alpha val="40000"/>
                      </a:schemeClr>
                    </a:outerShdw>
                  </a:effectLst>
                </a:rPr>
                <a:t>    reflect</a:t>
              </a:r>
              <a:r>
                <a:rPr lang="en-US" sz="1200" b="1" dirty="0">
                  <a:ln w="0"/>
                  <a:effectLst>
                    <a:outerShdw blurRad="38100" dist="19050" dir="2700000" algn="tl" rotWithShape="0">
                      <a:schemeClr val="dk1">
                        <a:alpha val="40000"/>
                      </a:schemeClr>
                    </a:outerShdw>
                  </a:effectLst>
                </a:rPr>
                <a:t>           	</a:t>
              </a:r>
              <a:r>
                <a:rPr lang="en-US" sz="1200" b="1" cap="none" spc="0" dirty="0">
                  <a:ln w="0"/>
                  <a:solidFill>
                    <a:schemeClr val="tx1"/>
                  </a:solidFill>
                  <a:effectLst>
                    <a:outerShdw blurRad="38100" dist="19050" dir="2700000" algn="tl" rotWithShape="0">
                      <a:schemeClr val="dk1">
                        <a:alpha val="40000"/>
                      </a:schemeClr>
                    </a:outerShdw>
                  </a:effectLst>
                </a:rPr>
                <a:t>mirror</a:t>
              </a:r>
              <a:r>
                <a:rPr lang="en-US" sz="1200" b="1" dirty="0">
                  <a:ln w="0"/>
                  <a:effectLst>
                    <a:outerShdw blurRad="38100" dist="19050" dir="2700000" algn="tl" rotWithShape="0">
                      <a:schemeClr val="dk1">
                        <a:alpha val="40000"/>
                      </a:schemeClr>
                    </a:outerShdw>
                  </a:effectLst>
                </a:rPr>
                <a:t>    image	   solid		opaque   transparent	   object	source</a:t>
              </a:r>
              <a:endParaRPr lang="en-US" sz="2400" b="0" cap="none" spc="0" dirty="0">
                <a:ln w="0"/>
                <a:solidFill>
                  <a:schemeClr val="tx1"/>
                </a:solidFill>
                <a:effectLst>
                  <a:outerShdw blurRad="38100" dist="19050" dir="2700000" algn="tl" rotWithShape="0">
                    <a:schemeClr val="dk1">
                      <a:alpha val="40000"/>
                    </a:schemeClr>
                  </a:outerShdw>
                </a:effectLst>
              </a:endParaRPr>
            </a:p>
          </p:txBody>
        </p:sp>
      </p:grpSp>
      <p:sp>
        <p:nvSpPr>
          <p:cNvPr id="13" name="AutoShape 2" descr="The Dark Side of LED Lightbulbs - Scientific Americ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8" name="Picture 17"/>
          <p:cNvPicPr>
            <a:picLocks noChangeAspect="1"/>
          </p:cNvPicPr>
          <p:nvPr/>
        </p:nvPicPr>
        <p:blipFill>
          <a:blip r:embed="rId2"/>
          <a:stretch>
            <a:fillRect/>
          </a:stretch>
        </p:blipFill>
        <p:spPr>
          <a:xfrm>
            <a:off x="7278602" y="3591519"/>
            <a:ext cx="766479" cy="549551"/>
          </a:xfrm>
          <a:prstGeom prst="rect">
            <a:avLst/>
          </a:prstGeom>
        </p:spPr>
      </p:pic>
      <p:pic>
        <p:nvPicPr>
          <p:cNvPr id="28" name="Picture 27"/>
          <p:cNvPicPr>
            <a:picLocks noChangeAspect="1"/>
          </p:cNvPicPr>
          <p:nvPr/>
        </p:nvPicPr>
        <p:blipFill>
          <a:blip r:embed="rId3"/>
          <a:stretch>
            <a:fillRect/>
          </a:stretch>
        </p:blipFill>
        <p:spPr>
          <a:xfrm>
            <a:off x="8153377" y="3591519"/>
            <a:ext cx="1531931" cy="1147470"/>
          </a:xfrm>
          <a:prstGeom prst="rect">
            <a:avLst/>
          </a:prstGeom>
        </p:spPr>
      </p:pic>
      <p:pic>
        <p:nvPicPr>
          <p:cNvPr id="33" name="Picture 32"/>
          <p:cNvPicPr>
            <a:picLocks noChangeAspect="1"/>
          </p:cNvPicPr>
          <p:nvPr/>
        </p:nvPicPr>
        <p:blipFill>
          <a:blip r:embed="rId4"/>
          <a:stretch>
            <a:fillRect/>
          </a:stretch>
        </p:blipFill>
        <p:spPr>
          <a:xfrm>
            <a:off x="7278602" y="4851372"/>
            <a:ext cx="1349770" cy="558470"/>
          </a:xfrm>
          <a:prstGeom prst="rect">
            <a:avLst/>
          </a:prstGeom>
        </p:spPr>
      </p:pic>
      <p:pic>
        <p:nvPicPr>
          <p:cNvPr id="34" name="Picture 33"/>
          <p:cNvPicPr>
            <a:picLocks noChangeAspect="1"/>
          </p:cNvPicPr>
          <p:nvPr/>
        </p:nvPicPr>
        <p:blipFill>
          <a:blip r:embed="rId5"/>
          <a:stretch>
            <a:fillRect/>
          </a:stretch>
        </p:blipFill>
        <p:spPr>
          <a:xfrm>
            <a:off x="8768828" y="4888194"/>
            <a:ext cx="825433" cy="400134"/>
          </a:xfrm>
          <a:prstGeom prst="rect">
            <a:avLst/>
          </a:prstGeom>
        </p:spPr>
      </p:pic>
      <p:pic>
        <p:nvPicPr>
          <p:cNvPr id="36" name="Picture 35"/>
          <p:cNvPicPr>
            <a:picLocks noChangeAspect="1"/>
          </p:cNvPicPr>
          <p:nvPr/>
        </p:nvPicPr>
        <p:blipFill>
          <a:blip r:embed="rId6"/>
          <a:stretch>
            <a:fillRect/>
          </a:stretch>
        </p:blipFill>
        <p:spPr>
          <a:xfrm>
            <a:off x="7171906" y="4255715"/>
            <a:ext cx="914808" cy="481012"/>
          </a:xfrm>
          <a:prstGeom prst="rect">
            <a:avLst/>
          </a:prstGeom>
        </p:spPr>
      </p:pic>
      <p:pic>
        <p:nvPicPr>
          <p:cNvPr id="40" name="Picture 39"/>
          <p:cNvPicPr>
            <a:picLocks noChangeAspect="1"/>
          </p:cNvPicPr>
          <p:nvPr/>
        </p:nvPicPr>
        <p:blipFill>
          <a:blip r:embed="rId7"/>
          <a:stretch>
            <a:fillRect/>
          </a:stretch>
        </p:blipFill>
        <p:spPr>
          <a:xfrm>
            <a:off x="7715283" y="5489428"/>
            <a:ext cx="1300796" cy="701409"/>
          </a:xfrm>
          <a:prstGeom prst="rect">
            <a:avLst/>
          </a:prstGeom>
        </p:spPr>
      </p:pic>
      <p:pic>
        <p:nvPicPr>
          <p:cNvPr id="8" name="Picture 9" descr="A picture containing text, clipart&#10;&#10;Description automatically generated">
            <a:extLst>
              <a:ext uri="{FF2B5EF4-FFF2-40B4-BE49-F238E27FC236}">
                <a16:creationId xmlns:a16="http://schemas.microsoft.com/office/drawing/2014/main" id="{2351390D-313A-26AA-CC48-BDDC7FFED8A4}"/>
              </a:ext>
            </a:extLst>
          </p:cNvPr>
          <p:cNvPicPr>
            <a:picLocks noChangeAspect="1"/>
          </p:cNvPicPr>
          <p:nvPr/>
        </p:nvPicPr>
        <p:blipFill>
          <a:blip r:embed="rId8"/>
          <a:stretch>
            <a:fillRect/>
          </a:stretch>
        </p:blipFill>
        <p:spPr>
          <a:xfrm>
            <a:off x="132362" y="132092"/>
            <a:ext cx="957353" cy="886005"/>
          </a:xfrm>
          <a:prstGeom prst="rect">
            <a:avLst/>
          </a:prstGeom>
        </p:spPr>
      </p:pic>
    </p:spTree>
    <p:extLst>
      <p:ext uri="{BB962C8B-B14F-4D97-AF65-F5344CB8AC3E}">
        <p14:creationId xmlns:p14="http://schemas.microsoft.com/office/powerpoint/2010/main" val="22711801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p:cNvGrpSpPr/>
          <p:nvPr/>
        </p:nvGrpSpPr>
        <p:grpSpPr>
          <a:xfrm>
            <a:off x="1175657" y="112349"/>
            <a:ext cx="4850723" cy="905811"/>
            <a:chOff x="1293222" y="112349"/>
            <a:chExt cx="3004458" cy="1351735"/>
          </a:xfrm>
        </p:grpSpPr>
        <p:sp>
          <p:nvSpPr>
            <p:cNvPr id="6" name="Rounded Rectangle 5"/>
            <p:cNvSpPr/>
            <p:nvPr/>
          </p:nvSpPr>
          <p:spPr>
            <a:xfrm>
              <a:off x="1293223" y="112349"/>
              <a:ext cx="3004457" cy="1239569"/>
            </a:xfrm>
            <a:prstGeom prst="roundRect">
              <a:avLst/>
            </a:prstGeom>
            <a:solidFill>
              <a:srgbClr val="DDDDDD"/>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p:cNvSpPr txBox="1"/>
            <p:nvPr/>
          </p:nvSpPr>
          <p:spPr>
            <a:xfrm>
              <a:off x="1293222" y="223993"/>
              <a:ext cx="2213447" cy="1240091"/>
            </a:xfrm>
            <a:prstGeom prst="rect">
              <a:avLst/>
            </a:prstGeom>
            <a:noFill/>
          </p:spPr>
          <p:txBody>
            <a:bodyPr wrap="square" lIns="91440" tIns="45720" rIns="91440" bIns="45720" rtlCol="0" anchor="t">
              <a:spAutoFit/>
            </a:bodyPr>
            <a:lstStyle/>
            <a:p>
              <a:r>
                <a:rPr lang="en-GB" sz="1600" b="1" dirty="0"/>
                <a:t>Forces and Magnets</a:t>
              </a:r>
            </a:p>
            <a:p>
              <a:r>
                <a:rPr lang="en-GB" sz="1600" b="1" dirty="0"/>
                <a:t>Year Group: 3</a:t>
              </a:r>
            </a:p>
            <a:p>
              <a:r>
                <a:rPr lang="en-GB" sz="1600" b="1" dirty="0"/>
                <a:t>Term: Autumn 2</a:t>
              </a:r>
              <a:endParaRPr lang="en-GB" sz="1600" b="1" dirty="0">
                <a:ea typeface="Calibri"/>
                <a:cs typeface="Calibri"/>
              </a:endParaRPr>
            </a:p>
          </p:txBody>
        </p:sp>
      </p:grpSp>
      <p:grpSp>
        <p:nvGrpSpPr>
          <p:cNvPr id="2" name="Group 1"/>
          <p:cNvGrpSpPr/>
          <p:nvPr/>
        </p:nvGrpSpPr>
        <p:grpSpPr>
          <a:xfrm>
            <a:off x="136641" y="1050633"/>
            <a:ext cx="2968624" cy="2409664"/>
            <a:chOff x="151248" y="736356"/>
            <a:chExt cx="2797200" cy="5263384"/>
          </a:xfrm>
        </p:grpSpPr>
        <p:sp>
          <p:nvSpPr>
            <p:cNvPr id="7" name="Rounded Rectangle 6"/>
            <p:cNvSpPr/>
            <p:nvPr/>
          </p:nvSpPr>
          <p:spPr>
            <a:xfrm>
              <a:off x="151248" y="824784"/>
              <a:ext cx="2797200" cy="5174956"/>
            </a:xfrm>
            <a:prstGeom prst="roundRect">
              <a:avLst/>
            </a:prstGeom>
            <a:solidFill>
              <a:schemeClr val="accent6">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p:cNvSpPr/>
            <p:nvPr/>
          </p:nvSpPr>
          <p:spPr>
            <a:xfrm>
              <a:off x="249151" y="736356"/>
              <a:ext cx="2601394" cy="329276"/>
            </a:xfrm>
            <a:prstGeom prst="rect">
              <a:avLst/>
            </a:prstGeom>
            <a:noFill/>
          </p:spPr>
          <p:txBody>
            <a:bodyPr wrap="none" lIns="91440" tIns="45720" rIns="91440" bIns="45720">
              <a:spAutoFit/>
            </a:bodyPr>
            <a:lstStyle/>
            <a:p>
              <a:pPr algn="ctr"/>
              <a:r>
                <a:rPr lang="en-US" sz="1600" b="0" u="sng" cap="none" spc="0" dirty="0">
                  <a:ln w="0"/>
                  <a:solidFill>
                    <a:schemeClr val="tx1"/>
                  </a:solidFill>
                  <a:effectLst>
                    <a:outerShdw blurRad="38100" dist="19050" dir="2700000" algn="tl" rotWithShape="0">
                      <a:schemeClr val="dk1">
                        <a:alpha val="40000"/>
                      </a:schemeClr>
                    </a:outerShdw>
                  </a:effectLst>
                </a:rPr>
                <a:t>What you should already know</a:t>
              </a:r>
              <a:endParaRPr lang="en-US" sz="2400" b="0" u="sng" cap="none" spc="0" dirty="0">
                <a:ln w="0"/>
                <a:solidFill>
                  <a:schemeClr val="tx1"/>
                </a:solidFill>
                <a:effectLst>
                  <a:outerShdw blurRad="38100" dist="19050" dir="2700000" algn="tl" rotWithShape="0">
                    <a:schemeClr val="dk1">
                      <a:alpha val="40000"/>
                    </a:schemeClr>
                  </a:outerShdw>
                </a:effectLst>
              </a:endParaRPr>
            </a:p>
          </p:txBody>
        </p:sp>
      </p:grpSp>
      <p:grpSp>
        <p:nvGrpSpPr>
          <p:cNvPr id="22" name="Group 21"/>
          <p:cNvGrpSpPr/>
          <p:nvPr/>
        </p:nvGrpSpPr>
        <p:grpSpPr>
          <a:xfrm>
            <a:off x="7036998" y="3081518"/>
            <a:ext cx="2869002" cy="3310419"/>
            <a:chOff x="6957038" y="1304689"/>
            <a:chExt cx="2824978" cy="5174956"/>
          </a:xfrm>
        </p:grpSpPr>
        <p:sp>
          <p:nvSpPr>
            <p:cNvPr id="12" name="Rounded Rectangle 11"/>
            <p:cNvSpPr/>
            <p:nvPr/>
          </p:nvSpPr>
          <p:spPr>
            <a:xfrm>
              <a:off x="6986564" y="1304689"/>
              <a:ext cx="2795452" cy="5174956"/>
            </a:xfrm>
            <a:prstGeom prst="roundRect">
              <a:avLst/>
            </a:prstGeom>
            <a:solidFill>
              <a:schemeClr val="accent4">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5" name="Rectangle 14"/>
            <p:cNvSpPr/>
            <p:nvPr/>
          </p:nvSpPr>
          <p:spPr>
            <a:xfrm>
              <a:off x="6957038" y="1412585"/>
              <a:ext cx="2752787" cy="749351"/>
            </a:xfrm>
            <a:prstGeom prst="rect">
              <a:avLst/>
            </a:prstGeom>
            <a:noFill/>
          </p:spPr>
          <p:txBody>
            <a:bodyPr wrap="square" lIns="91440" tIns="45720" rIns="91440" bIns="45720">
              <a:spAutoFit/>
            </a:bodyPr>
            <a:lstStyle/>
            <a:p>
              <a:pPr algn="ctr"/>
              <a:r>
                <a:rPr lang="en-US" sz="2400" b="0" u="sng" cap="none" spc="0" dirty="0">
                  <a:ln w="0"/>
                  <a:solidFill>
                    <a:schemeClr val="tx1"/>
                  </a:solidFill>
                  <a:effectLst>
                    <a:outerShdw blurRad="38100" dist="19050" dir="2700000" algn="tl" rotWithShape="0">
                      <a:schemeClr val="dk1">
                        <a:alpha val="40000"/>
                      </a:schemeClr>
                    </a:outerShdw>
                  </a:effectLst>
                </a:rPr>
                <a:t>Diagrams/Pictures</a:t>
              </a:r>
            </a:p>
          </p:txBody>
        </p:sp>
      </p:grpSp>
      <p:sp>
        <p:nvSpPr>
          <p:cNvPr id="16" name="Rounded Rectangle 15"/>
          <p:cNvSpPr/>
          <p:nvPr/>
        </p:nvSpPr>
        <p:spPr>
          <a:xfrm>
            <a:off x="6140666" y="101615"/>
            <a:ext cx="3564000" cy="841381"/>
          </a:xfrm>
          <a:prstGeom prst="round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ln w="0"/>
                <a:solidFill>
                  <a:schemeClr val="tx1"/>
                </a:solidFill>
                <a:effectLst>
                  <a:outerShdw blurRad="38100" dist="19050" dir="2700000" algn="tl" rotWithShape="0">
                    <a:schemeClr val="dk1">
                      <a:alpha val="40000"/>
                    </a:schemeClr>
                  </a:outerShdw>
                </a:effectLst>
              </a:rPr>
              <a:t>What is a force?</a:t>
            </a:r>
          </a:p>
        </p:txBody>
      </p:sp>
      <p:sp>
        <p:nvSpPr>
          <p:cNvPr id="20" name="Rectangle 19"/>
          <p:cNvSpPr/>
          <p:nvPr/>
        </p:nvSpPr>
        <p:spPr>
          <a:xfrm>
            <a:off x="3952954" y="1449655"/>
            <a:ext cx="1865255" cy="461664"/>
          </a:xfrm>
          <a:prstGeom prst="rect">
            <a:avLst/>
          </a:prstGeom>
          <a:noFill/>
        </p:spPr>
        <p:txBody>
          <a:bodyPr wrap="none" lIns="91440" tIns="45720" rIns="91440" bIns="45720">
            <a:spAutoFit/>
          </a:bodyPr>
          <a:lstStyle/>
          <a:p>
            <a:pPr algn="ctr"/>
            <a:r>
              <a:rPr lang="en-US" sz="2400" b="0" u="sng" cap="none" spc="0" dirty="0">
                <a:ln w="0"/>
                <a:solidFill>
                  <a:schemeClr val="tx1"/>
                </a:solidFill>
                <a:effectLst>
                  <a:outerShdw blurRad="38100" dist="19050" dir="2700000" algn="tl" rotWithShape="0">
                    <a:schemeClr val="dk1">
                      <a:alpha val="40000"/>
                    </a:schemeClr>
                  </a:outerShdw>
                </a:effectLst>
              </a:rPr>
              <a:t>Key Diagrams</a:t>
            </a:r>
          </a:p>
        </p:txBody>
      </p:sp>
      <p:sp>
        <p:nvSpPr>
          <p:cNvPr id="9" name="Rounded Rectangle 8"/>
          <p:cNvSpPr/>
          <p:nvPr/>
        </p:nvSpPr>
        <p:spPr>
          <a:xfrm>
            <a:off x="3247704" y="1071155"/>
            <a:ext cx="3617946" cy="5320783"/>
          </a:xfrm>
          <a:prstGeom prst="roundRect">
            <a:avLst/>
          </a:prstGeom>
          <a:solidFill>
            <a:srgbClr val="FFFF99"/>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TextBox 23"/>
          <p:cNvSpPr txBox="1"/>
          <p:nvPr/>
        </p:nvSpPr>
        <p:spPr>
          <a:xfrm>
            <a:off x="262536" y="1449655"/>
            <a:ext cx="2599969" cy="1831271"/>
          </a:xfrm>
          <a:prstGeom prst="rect">
            <a:avLst/>
          </a:prstGeom>
          <a:noFill/>
        </p:spPr>
        <p:txBody>
          <a:bodyPr wrap="square" rtlCol="0">
            <a:spAutoFit/>
          </a:bodyPr>
          <a:lstStyle/>
          <a:p>
            <a:pPr marL="171450" indent="-171450">
              <a:buFont typeface="Arial" panose="020B0604020202020204" pitchFamily="34" charset="0"/>
              <a:buChar char="•"/>
            </a:pPr>
            <a:r>
              <a:rPr lang="en-GB" sz="1100" dirty="0"/>
              <a:t>That you can distinguish between an object and the materials from which it is made.</a:t>
            </a:r>
          </a:p>
          <a:p>
            <a:pPr marL="171450" indent="-171450">
              <a:buFont typeface="Arial" panose="020B0604020202020204" pitchFamily="34" charset="0"/>
              <a:buChar char="•"/>
            </a:pPr>
            <a:r>
              <a:rPr lang="en-GB" sz="1100" dirty="0"/>
              <a:t>That there are a variety of materials – wood, plastic, glass, metal, water and rock.</a:t>
            </a:r>
          </a:p>
          <a:p>
            <a:pPr marL="171450" indent="-171450">
              <a:buFont typeface="Arial" panose="020B0604020202020204" pitchFamily="34" charset="0"/>
              <a:buChar char="•"/>
            </a:pPr>
            <a:r>
              <a:rPr lang="en-GB" sz="1100" dirty="0"/>
              <a:t>That a variety of materials can be grouped together on the basis on their physical properties.</a:t>
            </a:r>
          </a:p>
          <a:p>
            <a:pPr marL="171450" indent="-171450">
              <a:buFont typeface="Arial" panose="020B0604020202020204" pitchFamily="34" charset="0"/>
              <a:buChar char="•"/>
            </a:pPr>
            <a:endParaRPr lang="en-GB" sz="1400" dirty="0"/>
          </a:p>
        </p:txBody>
      </p:sp>
      <p:sp>
        <p:nvSpPr>
          <p:cNvPr id="31" name="Rectangle 30"/>
          <p:cNvSpPr/>
          <p:nvPr/>
        </p:nvSpPr>
        <p:spPr>
          <a:xfrm>
            <a:off x="3247686" y="1103858"/>
            <a:ext cx="3518874" cy="5201424"/>
          </a:xfrm>
          <a:prstGeom prst="rect">
            <a:avLst/>
          </a:prstGeom>
          <a:noFill/>
        </p:spPr>
        <p:txBody>
          <a:bodyPr wrap="square" lIns="91440" tIns="45720" rIns="91440" bIns="45720">
            <a:spAutoFit/>
          </a:bodyPr>
          <a:lstStyle/>
          <a:p>
            <a:pPr algn="ctr"/>
            <a:r>
              <a:rPr lang="en-US" sz="1600" u="sng" dirty="0">
                <a:ln w="0"/>
                <a:effectLst>
                  <a:outerShdw blurRad="38100" dist="19050" dir="2700000" algn="tl" rotWithShape="0">
                    <a:schemeClr val="dk1">
                      <a:alpha val="40000"/>
                    </a:schemeClr>
                  </a:outerShdw>
                </a:effectLst>
              </a:rPr>
              <a:t>New Learning</a:t>
            </a:r>
          </a:p>
          <a:p>
            <a:endParaRPr lang="en-US" sz="1600" u="sng" dirty="0">
              <a:ln w="0"/>
              <a:effectLst>
                <a:outerShdw blurRad="38100" dist="19050" dir="2700000" algn="tl" rotWithShape="0">
                  <a:schemeClr val="dk1">
                    <a:alpha val="40000"/>
                  </a:schemeClr>
                </a:outerShdw>
              </a:effectLst>
            </a:endParaRPr>
          </a:p>
          <a:p>
            <a:r>
              <a:rPr lang="en-US" sz="1200" b="1" u="sng" dirty="0">
                <a:ln w="0"/>
                <a:effectLst>
                  <a:outerShdw blurRad="38100" dist="19050" dir="2700000" algn="tl" rotWithShape="0">
                    <a:schemeClr val="dk1">
                      <a:alpha val="40000"/>
                    </a:schemeClr>
                  </a:outerShdw>
                </a:effectLst>
              </a:rPr>
              <a:t>Lesson 1</a:t>
            </a: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A force can be a </a:t>
            </a:r>
            <a:r>
              <a:rPr lang="en-US" sz="1200" b="1" u="sng" dirty="0">
                <a:ln w="0"/>
                <a:effectLst>
                  <a:outerShdw blurRad="38100" dist="19050" dir="2700000" algn="tl" rotWithShape="0">
                    <a:schemeClr val="dk1">
                      <a:alpha val="40000"/>
                    </a:schemeClr>
                  </a:outerShdw>
                </a:effectLst>
              </a:rPr>
              <a:t>push</a:t>
            </a:r>
            <a:r>
              <a:rPr lang="en-US" sz="1200" dirty="0">
                <a:ln w="0"/>
                <a:effectLst>
                  <a:outerShdw blurRad="38100" dist="19050" dir="2700000" algn="tl" rotWithShape="0">
                    <a:schemeClr val="dk1">
                      <a:alpha val="40000"/>
                    </a:schemeClr>
                  </a:outerShdw>
                </a:effectLst>
              </a:rPr>
              <a:t> or a </a:t>
            </a:r>
            <a:r>
              <a:rPr lang="en-US" sz="1200" b="1" u="sng" dirty="0">
                <a:ln w="0"/>
                <a:effectLst>
                  <a:outerShdw blurRad="38100" dist="19050" dir="2700000" algn="tl" rotWithShape="0">
                    <a:schemeClr val="dk1">
                      <a:alpha val="40000"/>
                    </a:schemeClr>
                  </a:outerShdw>
                </a:effectLst>
              </a:rPr>
              <a:t>pull.</a:t>
            </a:r>
          </a:p>
          <a:p>
            <a:r>
              <a:rPr lang="en-US" sz="1200" b="1" u="sng" dirty="0">
                <a:ln w="0"/>
                <a:effectLst>
                  <a:outerShdw blurRad="38100" dist="19050" dir="2700000" algn="tl" rotWithShape="0">
                    <a:schemeClr val="dk1">
                      <a:alpha val="40000"/>
                    </a:schemeClr>
                  </a:outerShdw>
                </a:effectLst>
              </a:rPr>
              <a:t>Lesson 2</a:t>
            </a:r>
            <a:endParaRPr lang="en-US" sz="1200" dirty="0">
              <a:ln w="0"/>
              <a:effectLst>
                <a:outerShdw blurRad="38100" dist="19050" dir="2700000" algn="tl" rotWithShape="0">
                  <a:schemeClr val="dk1">
                    <a:alpha val="40000"/>
                  </a:schemeClr>
                </a:outerShdw>
              </a:effectLst>
            </a:endParaRP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There are three types of contact forces – </a:t>
            </a:r>
            <a:r>
              <a:rPr lang="en-US" sz="1200" b="1" u="sng" dirty="0">
                <a:ln w="0"/>
                <a:effectLst>
                  <a:outerShdw blurRad="38100" dist="19050" dir="2700000" algn="tl" rotWithShape="0">
                    <a:schemeClr val="dk1">
                      <a:alpha val="40000"/>
                    </a:schemeClr>
                  </a:outerShdw>
                </a:effectLst>
              </a:rPr>
              <a:t>impact </a:t>
            </a:r>
            <a:r>
              <a:rPr lang="en-US" sz="1200" dirty="0">
                <a:ln w="0"/>
                <a:effectLst>
                  <a:outerShdw blurRad="38100" dist="19050" dir="2700000" algn="tl" rotWithShape="0">
                    <a:schemeClr val="dk1">
                      <a:alpha val="40000"/>
                    </a:schemeClr>
                  </a:outerShdw>
                </a:effectLst>
              </a:rPr>
              <a:t>(when two surfaces collide), </a:t>
            </a:r>
            <a:r>
              <a:rPr lang="en-US" sz="1200" b="1" u="sng" dirty="0">
                <a:ln w="0"/>
                <a:effectLst>
                  <a:outerShdw blurRad="38100" dist="19050" dir="2700000" algn="tl" rotWithShape="0">
                    <a:schemeClr val="dk1">
                      <a:alpha val="40000"/>
                    </a:schemeClr>
                  </a:outerShdw>
                </a:effectLst>
              </a:rPr>
              <a:t>friction</a:t>
            </a:r>
            <a:r>
              <a:rPr lang="en-US" sz="1200" dirty="0">
                <a:ln w="0"/>
                <a:effectLst>
                  <a:outerShdw blurRad="38100" dist="19050" dir="2700000" algn="tl" rotWithShape="0">
                    <a:schemeClr val="dk1">
                      <a:alpha val="40000"/>
                    </a:schemeClr>
                  </a:outerShdw>
                </a:effectLst>
              </a:rPr>
              <a:t> (when two surfaces are already in contact) and </a:t>
            </a:r>
            <a:r>
              <a:rPr lang="en-US" sz="1200" b="1" u="sng" dirty="0">
                <a:ln w="0"/>
                <a:effectLst>
                  <a:outerShdw blurRad="38100" dist="19050" dir="2700000" algn="tl" rotWithShape="0">
                    <a:schemeClr val="dk1">
                      <a:alpha val="40000"/>
                    </a:schemeClr>
                  </a:outerShdw>
                </a:effectLst>
              </a:rPr>
              <a:t>strain</a:t>
            </a:r>
            <a:r>
              <a:rPr lang="en-US" sz="1200" dirty="0">
                <a:ln w="0"/>
                <a:effectLst>
                  <a:outerShdw blurRad="38100" dist="19050" dir="2700000" algn="tl" rotWithShape="0">
                    <a:schemeClr val="dk1">
                      <a:alpha val="40000"/>
                    </a:schemeClr>
                  </a:outerShdw>
                </a:effectLst>
              </a:rPr>
              <a:t> (when elastic is squashed and stretched).</a:t>
            </a: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Objects move differently on rough and smooth surfaces.</a:t>
            </a: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Objects </a:t>
            </a:r>
            <a:r>
              <a:rPr lang="en-US" sz="1200" b="1" u="sng" dirty="0">
                <a:ln w="0"/>
                <a:effectLst>
                  <a:outerShdw blurRad="38100" dist="19050" dir="2700000" algn="tl" rotWithShape="0">
                    <a:schemeClr val="dk1">
                      <a:alpha val="40000"/>
                    </a:schemeClr>
                  </a:outerShdw>
                </a:effectLst>
              </a:rPr>
              <a:t>resist</a:t>
            </a:r>
            <a:r>
              <a:rPr lang="en-US" sz="1200" dirty="0">
                <a:ln w="0"/>
                <a:effectLst>
                  <a:outerShdw blurRad="38100" dist="19050" dir="2700000" algn="tl" rotWithShape="0">
                    <a:schemeClr val="dk1">
                      <a:alpha val="40000"/>
                    </a:schemeClr>
                  </a:outerShdw>
                </a:effectLst>
              </a:rPr>
              <a:t> movement on rough surfaces because there is a higher amount of friction as the object moves.</a:t>
            </a:r>
          </a:p>
          <a:p>
            <a:r>
              <a:rPr lang="en-US" sz="1200" b="1" u="sng" dirty="0">
                <a:ln w="0"/>
                <a:effectLst>
                  <a:outerShdw blurRad="38100" dist="19050" dir="2700000" algn="tl" rotWithShape="0">
                    <a:schemeClr val="dk1">
                      <a:alpha val="40000"/>
                    </a:schemeClr>
                  </a:outerShdw>
                </a:effectLst>
              </a:rPr>
              <a:t>Lesson 3</a:t>
            </a: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There are non-contact forces – </a:t>
            </a:r>
            <a:r>
              <a:rPr lang="en-US" sz="1200" b="1" u="sng" dirty="0">
                <a:ln w="0"/>
                <a:effectLst>
                  <a:outerShdw blurRad="38100" dist="19050" dir="2700000" algn="tl" rotWithShape="0">
                    <a:schemeClr val="dk1">
                      <a:alpha val="40000"/>
                    </a:schemeClr>
                  </a:outerShdw>
                </a:effectLst>
              </a:rPr>
              <a:t>magnetism</a:t>
            </a:r>
            <a:r>
              <a:rPr lang="en-US" sz="1200" dirty="0">
                <a:ln w="0"/>
                <a:effectLst>
                  <a:outerShdw blurRad="38100" dist="19050" dir="2700000" algn="tl" rotWithShape="0">
                    <a:schemeClr val="dk1">
                      <a:alpha val="40000"/>
                    </a:schemeClr>
                  </a:outerShdw>
                </a:effectLst>
              </a:rPr>
              <a:t> is an example of this.</a:t>
            </a: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Magnets have </a:t>
            </a:r>
            <a:r>
              <a:rPr lang="en-US" sz="1200" b="1" u="sng" dirty="0">
                <a:ln w="0"/>
                <a:effectLst>
                  <a:outerShdw blurRad="38100" dist="19050" dir="2700000" algn="tl" rotWithShape="0">
                    <a:schemeClr val="dk1">
                      <a:alpha val="40000"/>
                    </a:schemeClr>
                  </a:outerShdw>
                </a:effectLst>
              </a:rPr>
              <a:t>two poles – north and south.</a:t>
            </a:r>
            <a:endParaRPr lang="en-US" sz="1200" dirty="0">
              <a:ln w="0"/>
              <a:effectLst>
                <a:outerShdw blurRad="38100" dist="19050" dir="2700000" algn="tl" rotWithShape="0">
                  <a:schemeClr val="dk1">
                    <a:alpha val="40000"/>
                  </a:schemeClr>
                </a:outerShdw>
              </a:effectLst>
            </a:endParaRP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Like poles (north-north and south-south) </a:t>
            </a:r>
            <a:r>
              <a:rPr lang="en-US" sz="1200" b="1" u="sng" dirty="0">
                <a:ln w="0"/>
                <a:effectLst>
                  <a:outerShdw blurRad="38100" dist="19050" dir="2700000" algn="tl" rotWithShape="0">
                    <a:schemeClr val="dk1">
                      <a:alpha val="40000"/>
                    </a:schemeClr>
                  </a:outerShdw>
                </a:effectLst>
              </a:rPr>
              <a:t>repel</a:t>
            </a:r>
            <a:r>
              <a:rPr lang="en-US" sz="1200" dirty="0">
                <a:ln w="0"/>
                <a:effectLst>
                  <a:outerShdw blurRad="38100" dist="19050" dir="2700000" algn="tl" rotWithShape="0">
                    <a:schemeClr val="dk1">
                      <a:alpha val="40000"/>
                    </a:schemeClr>
                  </a:outerShdw>
                </a:effectLst>
              </a:rPr>
              <a:t> each other.</a:t>
            </a: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Opposite poles </a:t>
            </a:r>
            <a:r>
              <a:rPr lang="en-US" sz="1200" b="1" u="sng" dirty="0">
                <a:ln w="0"/>
                <a:effectLst>
                  <a:outerShdw blurRad="38100" dist="19050" dir="2700000" algn="tl" rotWithShape="0">
                    <a:schemeClr val="dk1">
                      <a:alpha val="40000"/>
                    </a:schemeClr>
                  </a:outerShdw>
                </a:effectLst>
              </a:rPr>
              <a:t>attract</a:t>
            </a:r>
            <a:r>
              <a:rPr lang="en-US" sz="1200" dirty="0">
                <a:ln w="0"/>
                <a:effectLst>
                  <a:outerShdw blurRad="38100" dist="19050" dir="2700000" algn="tl" rotWithShape="0">
                    <a:schemeClr val="dk1">
                      <a:alpha val="40000"/>
                    </a:schemeClr>
                  </a:outerShdw>
                </a:effectLst>
              </a:rPr>
              <a:t>.</a:t>
            </a: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There is a magnetic pole around a magnet which is stronger at the poles.</a:t>
            </a:r>
          </a:p>
          <a:p>
            <a:r>
              <a:rPr lang="en-US" sz="1200" b="1" u="sng" dirty="0">
                <a:ln w="0"/>
                <a:effectLst>
                  <a:outerShdw blurRad="38100" dist="19050" dir="2700000" algn="tl" rotWithShape="0">
                    <a:schemeClr val="dk1">
                      <a:alpha val="40000"/>
                    </a:schemeClr>
                  </a:outerShdw>
                </a:effectLst>
              </a:rPr>
              <a:t>Lesson 4/5</a:t>
            </a: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Some materials are magnetic (they are attracted to the magnet).</a:t>
            </a:r>
          </a:p>
          <a:p>
            <a:pPr marL="285750" indent="-285750">
              <a:buFont typeface="Arial" panose="020B0604020202020204" pitchFamily="34" charset="0"/>
              <a:buChar char="•"/>
            </a:pPr>
            <a:r>
              <a:rPr lang="en-US" sz="1200" dirty="0">
                <a:ln w="0"/>
                <a:effectLst>
                  <a:outerShdw blurRad="38100" dist="19050" dir="2700000" algn="tl" rotWithShape="0">
                    <a:schemeClr val="dk1">
                      <a:alpha val="40000"/>
                    </a:schemeClr>
                  </a:outerShdw>
                </a:effectLst>
              </a:rPr>
              <a:t>Some materials are non-magnetic.</a:t>
            </a:r>
          </a:p>
        </p:txBody>
      </p:sp>
      <p:sp>
        <p:nvSpPr>
          <p:cNvPr id="3" name="TextBox 2"/>
          <p:cNvSpPr txBox="1"/>
          <p:nvPr/>
        </p:nvSpPr>
        <p:spPr>
          <a:xfrm>
            <a:off x="7111974" y="1680487"/>
            <a:ext cx="2592692" cy="461665"/>
          </a:xfrm>
          <a:prstGeom prst="rect">
            <a:avLst/>
          </a:prstGeom>
          <a:noFill/>
        </p:spPr>
        <p:txBody>
          <a:bodyPr wrap="square" rtlCol="0">
            <a:spAutoFit/>
          </a:bodyPr>
          <a:lstStyle/>
          <a:p>
            <a:endParaRPr lang="en-US" sz="1200" b="1" dirty="0"/>
          </a:p>
          <a:p>
            <a:endParaRPr lang="en-US" sz="1200" dirty="0"/>
          </a:p>
        </p:txBody>
      </p:sp>
      <p:grpSp>
        <p:nvGrpSpPr>
          <p:cNvPr id="37" name="Group 36"/>
          <p:cNvGrpSpPr/>
          <p:nvPr/>
        </p:nvGrpSpPr>
        <p:grpSpPr>
          <a:xfrm>
            <a:off x="136641" y="3517319"/>
            <a:ext cx="2968624" cy="2874618"/>
            <a:chOff x="162153" y="547839"/>
            <a:chExt cx="2797200" cy="6278972"/>
          </a:xfrm>
        </p:grpSpPr>
        <p:sp>
          <p:nvSpPr>
            <p:cNvPr id="38" name="Rounded Rectangle 37"/>
            <p:cNvSpPr/>
            <p:nvPr/>
          </p:nvSpPr>
          <p:spPr>
            <a:xfrm>
              <a:off x="162153" y="547839"/>
              <a:ext cx="2797200" cy="6278972"/>
            </a:xfrm>
            <a:prstGeom prst="roundRect">
              <a:avLst/>
            </a:prstGeom>
            <a:solidFill>
              <a:schemeClr val="accent6">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Rectangle 38"/>
            <p:cNvSpPr/>
            <p:nvPr/>
          </p:nvSpPr>
          <p:spPr>
            <a:xfrm>
              <a:off x="280778" y="547839"/>
              <a:ext cx="2580672" cy="6252114"/>
            </a:xfrm>
            <a:prstGeom prst="rect">
              <a:avLst/>
            </a:prstGeom>
            <a:noFill/>
          </p:spPr>
          <p:txBody>
            <a:bodyPr wrap="square" lIns="91440" tIns="45720" rIns="91440" bIns="45720">
              <a:spAutoFit/>
            </a:bodyPr>
            <a:lstStyle/>
            <a:p>
              <a:pPr algn="ctr"/>
              <a:r>
                <a:rPr lang="en-US" sz="1600" b="0" u="sng" cap="none" spc="0" dirty="0">
                  <a:ln w="0"/>
                  <a:solidFill>
                    <a:schemeClr val="tx1"/>
                  </a:solidFill>
                  <a:effectLst>
                    <a:outerShdw blurRad="38100" dist="19050" dir="2700000" algn="tl" rotWithShape="0">
                      <a:schemeClr val="dk1">
                        <a:alpha val="40000"/>
                      </a:schemeClr>
                    </a:outerShdw>
                  </a:effectLst>
                </a:rPr>
                <a:t>Investigations</a:t>
              </a:r>
            </a:p>
            <a:p>
              <a:pPr algn="ctr"/>
              <a:r>
                <a:rPr lang="en-US" sz="1400" b="1" u="sng" cap="none" spc="0" dirty="0">
                  <a:ln w="0"/>
                  <a:solidFill>
                    <a:schemeClr val="tx1"/>
                  </a:solidFill>
                </a:rPr>
                <a:t>Are all materials magnetic?</a:t>
              </a:r>
            </a:p>
            <a:p>
              <a:pPr marL="171450" indent="-171450">
                <a:buFont typeface="Arial" panose="020B0604020202020204" pitchFamily="34" charset="0"/>
                <a:buChar char="•"/>
              </a:pPr>
              <a:endParaRPr lang="en-US" sz="1400" dirty="0">
                <a:ln w="0"/>
              </a:endParaRPr>
            </a:p>
            <a:p>
              <a:pPr marL="171450" indent="-171450">
                <a:buFont typeface="Arial" panose="020B0604020202020204" pitchFamily="34" charset="0"/>
                <a:buChar char="•"/>
              </a:pPr>
              <a:r>
                <a:rPr lang="en-US" sz="1400" b="0" cap="none" spc="0" dirty="0">
                  <a:ln w="0"/>
                  <a:solidFill>
                    <a:schemeClr val="tx1"/>
                  </a:solidFill>
                </a:rPr>
                <a:t>Set up a practical test which is </a:t>
              </a:r>
              <a:r>
                <a:rPr lang="en-US" sz="1400" b="1" cap="none" spc="0" dirty="0">
                  <a:ln w="0"/>
                  <a:solidFill>
                    <a:schemeClr val="tx1"/>
                  </a:solidFill>
                </a:rPr>
                <a:t>fair</a:t>
              </a:r>
              <a:r>
                <a:rPr lang="en-US" sz="1400" b="0" cap="none" spc="0" dirty="0">
                  <a:ln w="0"/>
                  <a:solidFill>
                    <a:schemeClr val="tx1"/>
                  </a:solidFill>
                </a:rPr>
                <a:t>.</a:t>
              </a:r>
            </a:p>
            <a:p>
              <a:pPr marL="171450" indent="-171450">
                <a:buFont typeface="Arial" panose="020B0604020202020204" pitchFamily="34" charset="0"/>
                <a:buChar char="•"/>
              </a:pPr>
              <a:r>
                <a:rPr lang="en-US" sz="1400" dirty="0">
                  <a:ln w="0"/>
                </a:rPr>
                <a:t>Make careful </a:t>
              </a:r>
              <a:r>
                <a:rPr lang="en-US" sz="1400" b="1" dirty="0">
                  <a:ln w="0"/>
                </a:rPr>
                <a:t>observations</a:t>
              </a:r>
              <a:r>
                <a:rPr lang="en-US" sz="1400" dirty="0">
                  <a:ln w="0"/>
                </a:rPr>
                <a:t>.</a:t>
              </a:r>
            </a:p>
            <a:p>
              <a:pPr marL="171450" indent="-171450">
                <a:buFont typeface="Arial" panose="020B0604020202020204" pitchFamily="34" charset="0"/>
                <a:buChar char="•"/>
              </a:pPr>
              <a:r>
                <a:rPr lang="en-US" sz="1400" dirty="0">
                  <a:ln w="0"/>
                </a:rPr>
                <a:t>Collect </a:t>
              </a:r>
              <a:r>
                <a:rPr lang="en-US" sz="1400" b="1" dirty="0">
                  <a:ln w="0"/>
                </a:rPr>
                <a:t>data</a:t>
              </a:r>
              <a:r>
                <a:rPr lang="en-US" sz="1400" dirty="0">
                  <a:ln w="0"/>
                </a:rPr>
                <a:t> and present the results (data) in a table.</a:t>
              </a:r>
            </a:p>
            <a:p>
              <a:pPr marL="171450" indent="-171450">
                <a:buFont typeface="Arial" panose="020B0604020202020204" pitchFamily="34" charset="0"/>
                <a:buChar char="•"/>
              </a:pPr>
              <a:r>
                <a:rPr lang="en-US" sz="1400" dirty="0">
                  <a:ln w="0"/>
                </a:rPr>
                <a:t>Use the results to draw a </a:t>
              </a:r>
              <a:r>
                <a:rPr lang="en-US" sz="1400" b="1" dirty="0">
                  <a:ln w="0"/>
                </a:rPr>
                <a:t>conclusion</a:t>
              </a:r>
              <a:r>
                <a:rPr lang="en-US" sz="1400" dirty="0">
                  <a:ln w="0"/>
                </a:rPr>
                <a:t> which will answer the question. </a:t>
              </a:r>
              <a:endParaRPr lang="en-US" sz="1400" b="0" cap="none" spc="0" dirty="0">
                <a:ln w="0"/>
                <a:solidFill>
                  <a:schemeClr val="tx1"/>
                </a:solidFill>
              </a:endParaRPr>
            </a:p>
            <a:p>
              <a:pPr algn="ctr"/>
              <a:endParaRPr lang="en-US" sz="2400" b="0" u="sng" cap="none" spc="0" dirty="0">
                <a:ln w="0"/>
                <a:solidFill>
                  <a:schemeClr val="tx1"/>
                </a:solidFill>
                <a:effectLst>
                  <a:outerShdw blurRad="38100" dist="19050" dir="2700000" algn="tl" rotWithShape="0">
                    <a:schemeClr val="dk1">
                      <a:alpha val="40000"/>
                    </a:schemeClr>
                  </a:outerShdw>
                </a:effectLst>
              </a:endParaRPr>
            </a:p>
          </p:txBody>
        </p:sp>
      </p:grpSp>
      <p:sp>
        <p:nvSpPr>
          <p:cNvPr id="35" name="AutoShape 2" descr="Image result for arthropods"/>
          <p:cNvSpPr>
            <a:spLocks noChangeAspect="1" noChangeArrowheads="1"/>
          </p:cNvSpPr>
          <p:nvPr/>
        </p:nvSpPr>
        <p:spPr bwMode="auto">
          <a:xfrm>
            <a:off x="63500" y="-960438"/>
            <a:ext cx="2743200" cy="20097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grpSp>
        <p:nvGrpSpPr>
          <p:cNvPr id="48" name="Group 47"/>
          <p:cNvGrpSpPr/>
          <p:nvPr/>
        </p:nvGrpSpPr>
        <p:grpSpPr>
          <a:xfrm>
            <a:off x="6967838" y="1148967"/>
            <a:ext cx="2905581" cy="2123658"/>
            <a:chOff x="6864932" y="1397479"/>
            <a:chExt cx="2860996" cy="5918679"/>
          </a:xfrm>
        </p:grpSpPr>
        <p:sp>
          <p:nvSpPr>
            <p:cNvPr id="49" name="Rounded Rectangle 48"/>
            <p:cNvSpPr/>
            <p:nvPr/>
          </p:nvSpPr>
          <p:spPr>
            <a:xfrm>
              <a:off x="6930476" y="1420965"/>
              <a:ext cx="2795452" cy="5174957"/>
            </a:xfrm>
            <a:prstGeom prst="roundRect">
              <a:avLst/>
            </a:prstGeom>
            <a:solidFill>
              <a:schemeClr val="accent4">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0" name="Rectangle 49"/>
            <p:cNvSpPr/>
            <p:nvPr/>
          </p:nvSpPr>
          <p:spPr>
            <a:xfrm>
              <a:off x="6864932" y="1397479"/>
              <a:ext cx="2752787" cy="5918679"/>
            </a:xfrm>
            <a:prstGeom prst="rect">
              <a:avLst/>
            </a:prstGeom>
            <a:noFill/>
          </p:spPr>
          <p:txBody>
            <a:bodyPr wrap="square" lIns="91440" tIns="45720" rIns="91440" bIns="45720" anchor="t">
              <a:spAutoFit/>
            </a:bodyPr>
            <a:lstStyle/>
            <a:p>
              <a:pPr algn="ctr"/>
              <a:r>
                <a:rPr lang="en-US" sz="2400" b="0" u="sng" cap="none" spc="0" dirty="0">
                  <a:ln w="0"/>
                  <a:solidFill>
                    <a:schemeClr val="tx1"/>
                  </a:solidFill>
                  <a:effectLst>
                    <a:outerShdw blurRad="38100" dist="19050" dir="2700000" algn="tl" rotWithShape="0">
                      <a:schemeClr val="dk1">
                        <a:alpha val="40000"/>
                      </a:schemeClr>
                    </a:outerShdw>
                  </a:effectLst>
                </a:rPr>
                <a:t>Vocabulary</a:t>
              </a:r>
            </a:p>
            <a:p>
              <a:r>
                <a:rPr lang="en-US" sz="1200" b="1" cap="none" spc="0" dirty="0">
                  <a:ln w="0"/>
                  <a:solidFill>
                    <a:schemeClr val="tx1"/>
                  </a:solidFill>
                  <a:effectLst>
                    <a:outerShdw blurRad="38100" dist="19050" dir="2700000" algn="tl" rotWithShape="0">
                      <a:schemeClr val="dk1">
                        <a:alpha val="40000"/>
                      </a:schemeClr>
                    </a:outerShdw>
                  </a:effectLst>
                </a:rPr>
                <a:t>    magnetic	non-magnetic    pole</a:t>
              </a:r>
            </a:p>
            <a:p>
              <a:r>
                <a:rPr lang="en-US" sz="1200" b="1" dirty="0">
                  <a:ln w="0"/>
                  <a:effectLst>
                    <a:outerShdw blurRad="38100" dist="19050" dir="2700000" algn="tl" rotWithShape="0">
                      <a:schemeClr val="dk1">
                        <a:alpha val="40000"/>
                      </a:schemeClr>
                    </a:outerShdw>
                  </a:effectLst>
                </a:rPr>
                <a:t>    north   	south		   elastic</a:t>
              </a:r>
            </a:p>
            <a:p>
              <a:r>
                <a:rPr lang="en-US" sz="1200" b="1">
                  <a:ln w="0"/>
                  <a:effectLst>
                    <a:outerShdw blurRad="38100" dist="19050" dir="2700000" algn="tl" rotWithShape="0">
                      <a:schemeClr val="dk1">
                        <a:alpha val="40000"/>
                      </a:schemeClr>
                    </a:outerShdw>
                  </a:effectLst>
                </a:rPr>
                <a:t>   </a:t>
              </a:r>
              <a:r>
                <a:rPr lang="en-US" sz="1200" b="1" cap="none" spc="0">
                  <a:ln w="0"/>
                  <a:effectLst>
                    <a:outerShdw blurRad="38100" dist="19050" dir="2700000" algn="tl" rotWithShape="0">
                      <a:schemeClr val="dk1">
                        <a:alpha val="40000"/>
                      </a:schemeClr>
                    </a:outerShdw>
                  </a:effectLst>
                </a:rPr>
                <a:t> sliding friction</a:t>
              </a:r>
              <a:r>
                <a:rPr lang="en-US" sz="1200" b="1">
                  <a:ln w="0"/>
                  <a:effectLst>
                    <a:outerShdw blurRad="38100" dist="19050" dir="2700000" algn="tl" rotWithShape="0">
                      <a:schemeClr val="dk1">
                        <a:alpha val="40000"/>
                      </a:schemeClr>
                    </a:outerShdw>
                  </a:effectLst>
                </a:rPr>
                <a:t>      </a:t>
              </a:r>
              <a:r>
                <a:rPr lang="en-US" sz="1200" b="1" cap="none" spc="0">
                  <a:ln w="0"/>
                  <a:effectLst>
                    <a:outerShdw blurRad="38100" dist="19050" dir="2700000" algn="tl" rotWithShape="0">
                      <a:schemeClr val="dk1">
                        <a:alpha val="40000"/>
                      </a:schemeClr>
                    </a:outerShdw>
                  </a:effectLst>
                </a:rPr>
                <a:t> </a:t>
              </a:r>
              <a:r>
                <a:rPr lang="en-US" sz="1200" b="1">
                  <a:ln w="0"/>
                  <a:effectLst>
                    <a:outerShdw blurRad="38100" dist="19050" dir="2700000" algn="tl" rotWithShape="0">
                      <a:schemeClr val="dk1">
                        <a:alpha val="40000"/>
                      </a:schemeClr>
                    </a:outerShdw>
                  </a:effectLst>
                </a:rPr>
                <a:t>static </a:t>
              </a:r>
              <a:endParaRPr lang="en-US" sz="1200" b="1">
                <a:ln w="0"/>
                <a:effectLst>
                  <a:outerShdw blurRad="38100" dist="19050" dir="2700000" algn="tl" rotWithShape="0">
                    <a:prstClr val="black">
                      <a:alpha val="40000"/>
                    </a:prstClr>
                  </a:outerShdw>
                </a:effectLst>
                <a:cs typeface="Calibri"/>
              </a:endParaRPr>
            </a:p>
            <a:p>
              <a:r>
                <a:rPr lang="en-US" sz="1200" b="1" dirty="0">
                  <a:ln w="0"/>
                  <a:effectLst>
                    <a:outerShdw blurRad="38100" dist="19050" dir="2700000" algn="tl" rotWithShape="0">
                      <a:schemeClr val="dk1">
                        <a:alpha val="40000"/>
                      </a:schemeClr>
                    </a:outerShdw>
                  </a:effectLst>
                </a:rPr>
                <a:t>    </a:t>
              </a:r>
              <a:r>
                <a:rPr lang="en-US" sz="1200" b="1" cap="none" spc="0" dirty="0">
                  <a:ln w="0"/>
                  <a:solidFill>
                    <a:schemeClr val="tx1"/>
                  </a:solidFill>
                  <a:effectLst>
                    <a:outerShdw blurRad="38100" dist="19050" dir="2700000" algn="tl" rotWithShape="0">
                      <a:schemeClr val="dk1">
                        <a:alpha val="40000"/>
                      </a:schemeClr>
                    </a:outerShdw>
                  </a:effectLst>
                </a:rPr>
                <a:t>resist	attraction	   repulsion</a:t>
              </a:r>
            </a:p>
            <a:p>
              <a:r>
                <a:rPr lang="en-US" sz="1200" b="1" dirty="0">
                  <a:ln w="0"/>
                  <a:effectLst>
                    <a:outerShdw blurRad="38100" dist="19050" dir="2700000" algn="tl" rotWithShape="0">
                      <a:schemeClr val="dk1">
                        <a:alpha val="40000"/>
                      </a:schemeClr>
                    </a:outerShdw>
                  </a:effectLst>
                </a:rPr>
                <a:t>    </a:t>
              </a:r>
              <a:r>
                <a:rPr lang="en-US" sz="1200" dirty="0">
                  <a:ln w="0"/>
                  <a:effectLst>
                    <a:outerShdw blurRad="38100" dist="19050" dir="2700000" algn="tl" rotWithShape="0">
                      <a:schemeClr val="dk1">
                        <a:alpha val="40000"/>
                      </a:schemeClr>
                    </a:outerShdw>
                  </a:effectLst>
                </a:rPr>
                <a:t>metal	material	   surface</a:t>
              </a:r>
            </a:p>
            <a:p>
              <a:r>
                <a:rPr lang="en-US" sz="1200" b="1" cap="none" spc="0" dirty="0">
                  <a:ln w="0"/>
                  <a:solidFill>
                    <a:schemeClr val="tx1"/>
                  </a:solidFill>
                  <a:effectLst>
                    <a:outerShdw blurRad="38100" dist="19050" dir="2700000" algn="tl" rotWithShape="0">
                      <a:schemeClr val="dk1">
                        <a:alpha val="40000"/>
                      </a:schemeClr>
                    </a:outerShdw>
                  </a:effectLst>
                </a:rPr>
                <a:t>    </a:t>
              </a:r>
              <a:r>
                <a:rPr lang="en-US" sz="1200" cap="none" spc="0" dirty="0">
                  <a:ln w="0"/>
                  <a:solidFill>
                    <a:schemeClr val="tx1"/>
                  </a:solidFill>
                  <a:effectLst>
                    <a:outerShdw blurRad="38100" dist="19050" dir="2700000" algn="tl" rotWithShape="0">
                      <a:schemeClr val="dk1">
                        <a:alpha val="40000"/>
                      </a:schemeClr>
                    </a:outerShdw>
                  </a:effectLst>
                </a:rPr>
                <a:t>friction	force	 	   stretch</a:t>
              </a:r>
            </a:p>
            <a:p>
              <a:r>
                <a:rPr lang="en-US" sz="1200" b="1" dirty="0">
                  <a:ln w="0"/>
                  <a:effectLst>
                    <a:outerShdw blurRad="38100" dist="19050" dir="2700000" algn="tl" rotWithShape="0">
                      <a:schemeClr val="dk1">
                        <a:alpha val="40000"/>
                      </a:schemeClr>
                    </a:outerShdw>
                  </a:effectLst>
                </a:rPr>
                <a:t>    </a:t>
              </a:r>
              <a:r>
                <a:rPr lang="en-US" sz="1200" dirty="0">
                  <a:ln w="0"/>
                  <a:effectLst>
                    <a:outerShdw blurRad="38100" dist="19050" dir="2700000" algn="tl" rotWithShape="0">
                      <a:schemeClr val="dk1">
                        <a:alpha val="40000"/>
                      </a:schemeClr>
                    </a:outerShdw>
                  </a:effectLst>
                </a:rPr>
                <a:t>squash	rough		   smooth</a:t>
              </a:r>
              <a:endParaRPr lang="en-US" sz="1200" cap="none" spc="0" dirty="0">
                <a:ln w="0"/>
                <a:solidFill>
                  <a:schemeClr val="tx1"/>
                </a:solidFill>
                <a:effectLst>
                  <a:outerShdw blurRad="38100" dist="19050" dir="2700000" algn="tl" rotWithShape="0">
                    <a:schemeClr val="dk1">
                      <a:alpha val="40000"/>
                    </a:schemeClr>
                  </a:outerShdw>
                </a:effectLst>
              </a:endParaRPr>
            </a:p>
            <a:p>
              <a:r>
                <a:rPr lang="en-US" sz="2400" b="0" u="sng" cap="none" spc="0" dirty="0">
                  <a:ln w="0"/>
                  <a:solidFill>
                    <a:schemeClr val="tx1"/>
                  </a:solidFill>
                  <a:effectLst>
                    <a:outerShdw blurRad="38100" dist="19050" dir="2700000" algn="tl" rotWithShape="0">
                      <a:schemeClr val="dk1">
                        <a:alpha val="40000"/>
                      </a:schemeClr>
                    </a:outerShdw>
                  </a:effectLst>
                </a:rPr>
                <a:t> </a:t>
              </a:r>
            </a:p>
          </p:txBody>
        </p:sp>
      </p:grpSp>
      <p:pic>
        <p:nvPicPr>
          <p:cNvPr id="10" name="Picture 9"/>
          <p:cNvPicPr>
            <a:picLocks noChangeAspect="1"/>
          </p:cNvPicPr>
          <p:nvPr/>
        </p:nvPicPr>
        <p:blipFill>
          <a:blip r:embed="rId2"/>
          <a:stretch>
            <a:fillRect/>
          </a:stretch>
        </p:blipFill>
        <p:spPr>
          <a:xfrm>
            <a:off x="5671815" y="1642754"/>
            <a:ext cx="354565" cy="416906"/>
          </a:xfrm>
          <a:prstGeom prst="rect">
            <a:avLst/>
          </a:prstGeom>
        </p:spPr>
      </p:pic>
      <p:pic>
        <p:nvPicPr>
          <p:cNvPr id="11" name="Picture 10"/>
          <p:cNvPicPr>
            <a:picLocks noChangeAspect="1"/>
          </p:cNvPicPr>
          <p:nvPr/>
        </p:nvPicPr>
        <p:blipFill>
          <a:blip r:embed="rId3"/>
          <a:stretch>
            <a:fillRect/>
          </a:stretch>
        </p:blipFill>
        <p:spPr>
          <a:xfrm>
            <a:off x="6259770" y="1642754"/>
            <a:ext cx="341281" cy="416906"/>
          </a:xfrm>
          <a:prstGeom prst="rect">
            <a:avLst/>
          </a:prstGeom>
        </p:spPr>
      </p:pic>
      <p:pic>
        <p:nvPicPr>
          <p:cNvPr id="42" name="Picture 4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40855" y="3600593"/>
            <a:ext cx="464036" cy="464036"/>
          </a:xfrm>
          <a:prstGeom prst="rect">
            <a:avLst/>
          </a:prstGeom>
        </p:spPr>
      </p:pic>
      <p:cxnSp>
        <p:nvCxnSpPr>
          <p:cNvPr id="17" name="Straight Arrow Connector 16"/>
          <p:cNvCxnSpPr/>
          <p:nvPr/>
        </p:nvCxnSpPr>
        <p:spPr>
          <a:xfrm>
            <a:off x="7449590" y="3731546"/>
            <a:ext cx="59437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a:off x="7450686" y="3925198"/>
            <a:ext cx="59437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9" name="Picture 18"/>
          <p:cNvPicPr>
            <a:picLocks noChangeAspect="1"/>
          </p:cNvPicPr>
          <p:nvPr/>
        </p:nvPicPr>
        <p:blipFill>
          <a:blip r:embed="rId5"/>
          <a:stretch>
            <a:fillRect/>
          </a:stretch>
        </p:blipFill>
        <p:spPr>
          <a:xfrm>
            <a:off x="8108065" y="3832611"/>
            <a:ext cx="569220" cy="199311"/>
          </a:xfrm>
          <a:prstGeom prst="rect">
            <a:avLst/>
          </a:prstGeom>
        </p:spPr>
      </p:pic>
      <p:pic>
        <p:nvPicPr>
          <p:cNvPr id="21" name="Picture 20"/>
          <p:cNvPicPr>
            <a:picLocks noChangeAspect="1"/>
          </p:cNvPicPr>
          <p:nvPr/>
        </p:nvPicPr>
        <p:blipFill>
          <a:blip r:embed="rId6"/>
          <a:stretch>
            <a:fillRect/>
          </a:stretch>
        </p:blipFill>
        <p:spPr>
          <a:xfrm>
            <a:off x="8103736" y="3669062"/>
            <a:ext cx="569221" cy="148774"/>
          </a:xfrm>
          <a:prstGeom prst="rect">
            <a:avLst/>
          </a:prstGeom>
        </p:spPr>
      </p:pic>
      <p:pic>
        <p:nvPicPr>
          <p:cNvPr id="25" name="Picture 24"/>
          <p:cNvPicPr>
            <a:picLocks noChangeAspect="1"/>
          </p:cNvPicPr>
          <p:nvPr/>
        </p:nvPicPr>
        <p:blipFill>
          <a:blip r:embed="rId7"/>
          <a:stretch>
            <a:fillRect/>
          </a:stretch>
        </p:blipFill>
        <p:spPr>
          <a:xfrm>
            <a:off x="7143163" y="4186518"/>
            <a:ext cx="742277" cy="632839"/>
          </a:xfrm>
          <a:prstGeom prst="rect">
            <a:avLst/>
          </a:prstGeom>
        </p:spPr>
      </p:pic>
      <p:pic>
        <p:nvPicPr>
          <p:cNvPr id="26" name="Picture 25"/>
          <p:cNvPicPr>
            <a:picLocks noChangeAspect="1"/>
          </p:cNvPicPr>
          <p:nvPr/>
        </p:nvPicPr>
        <p:blipFill>
          <a:blip r:embed="rId8"/>
          <a:stretch>
            <a:fillRect/>
          </a:stretch>
        </p:blipFill>
        <p:spPr>
          <a:xfrm>
            <a:off x="7922666" y="4272890"/>
            <a:ext cx="774465" cy="262892"/>
          </a:xfrm>
          <a:prstGeom prst="rect">
            <a:avLst/>
          </a:prstGeom>
        </p:spPr>
      </p:pic>
      <p:pic>
        <p:nvPicPr>
          <p:cNvPr id="27" name="Picture 26"/>
          <p:cNvPicPr>
            <a:picLocks noChangeAspect="1"/>
          </p:cNvPicPr>
          <p:nvPr/>
        </p:nvPicPr>
        <p:blipFill>
          <a:blip r:embed="rId9"/>
          <a:stretch>
            <a:fillRect/>
          </a:stretch>
        </p:blipFill>
        <p:spPr>
          <a:xfrm rot="5400000">
            <a:off x="8482422" y="4044936"/>
            <a:ext cx="1218765" cy="330082"/>
          </a:xfrm>
          <a:prstGeom prst="rect">
            <a:avLst/>
          </a:prstGeom>
        </p:spPr>
      </p:pic>
      <p:pic>
        <p:nvPicPr>
          <p:cNvPr id="29" name="Picture 28"/>
          <p:cNvPicPr>
            <a:picLocks noChangeAspect="1"/>
          </p:cNvPicPr>
          <p:nvPr/>
        </p:nvPicPr>
        <p:blipFill>
          <a:blip r:embed="rId10"/>
          <a:stretch>
            <a:fillRect/>
          </a:stretch>
        </p:blipFill>
        <p:spPr>
          <a:xfrm>
            <a:off x="9291044" y="4125369"/>
            <a:ext cx="582375" cy="178278"/>
          </a:xfrm>
          <a:prstGeom prst="rect">
            <a:avLst/>
          </a:prstGeom>
        </p:spPr>
      </p:pic>
      <p:pic>
        <p:nvPicPr>
          <p:cNvPr id="30" name="Picture 29"/>
          <p:cNvPicPr>
            <a:picLocks noChangeAspect="1"/>
          </p:cNvPicPr>
          <p:nvPr/>
        </p:nvPicPr>
        <p:blipFill>
          <a:blip r:embed="rId11"/>
          <a:stretch>
            <a:fillRect/>
          </a:stretch>
        </p:blipFill>
        <p:spPr>
          <a:xfrm>
            <a:off x="7413885" y="4907087"/>
            <a:ext cx="1857375" cy="1247775"/>
          </a:xfrm>
          <a:prstGeom prst="rect">
            <a:avLst/>
          </a:prstGeom>
        </p:spPr>
      </p:pic>
      <p:pic>
        <p:nvPicPr>
          <p:cNvPr id="32" name="Picture 3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053127" y="206186"/>
            <a:ext cx="1003550" cy="632237"/>
          </a:xfrm>
          <a:prstGeom prst="rect">
            <a:avLst/>
          </a:prstGeom>
        </p:spPr>
      </p:pic>
      <p:pic>
        <p:nvPicPr>
          <p:cNvPr id="13" name="Picture 17" descr="A picture containing text, clipart&#10;&#10;Description automatically generated">
            <a:extLst>
              <a:ext uri="{FF2B5EF4-FFF2-40B4-BE49-F238E27FC236}">
                <a16:creationId xmlns:a16="http://schemas.microsoft.com/office/drawing/2014/main" id="{69CDF49E-F7D2-80E6-AE75-BDC170E87244}"/>
              </a:ext>
            </a:extLst>
          </p:cNvPr>
          <p:cNvPicPr>
            <a:picLocks noChangeAspect="1"/>
          </p:cNvPicPr>
          <p:nvPr/>
        </p:nvPicPr>
        <p:blipFill>
          <a:blip r:embed="rId13"/>
          <a:stretch>
            <a:fillRect/>
          </a:stretch>
        </p:blipFill>
        <p:spPr>
          <a:xfrm>
            <a:off x="139239" y="93890"/>
            <a:ext cx="943444" cy="857250"/>
          </a:xfrm>
          <a:prstGeom prst="rect">
            <a:avLst/>
          </a:prstGeom>
        </p:spPr>
      </p:pic>
    </p:spTree>
    <p:extLst>
      <p:ext uri="{BB962C8B-B14F-4D97-AF65-F5344CB8AC3E}">
        <p14:creationId xmlns:p14="http://schemas.microsoft.com/office/powerpoint/2010/main" val="3778694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p:cNvGrpSpPr/>
          <p:nvPr/>
        </p:nvGrpSpPr>
        <p:grpSpPr>
          <a:xfrm>
            <a:off x="1175657" y="112349"/>
            <a:ext cx="4850723" cy="830647"/>
            <a:chOff x="1293222" y="112349"/>
            <a:chExt cx="3004458" cy="1239569"/>
          </a:xfrm>
        </p:grpSpPr>
        <p:sp>
          <p:nvSpPr>
            <p:cNvPr id="6" name="Rounded Rectangle 5"/>
            <p:cNvSpPr/>
            <p:nvPr/>
          </p:nvSpPr>
          <p:spPr>
            <a:xfrm>
              <a:off x="1293223" y="112349"/>
              <a:ext cx="3004457" cy="1239569"/>
            </a:xfrm>
            <a:prstGeom prst="roundRect">
              <a:avLst/>
            </a:prstGeom>
            <a:solidFill>
              <a:srgbClr val="DDDDDD"/>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1293222" y="223993"/>
              <a:ext cx="2213447" cy="872655"/>
            </a:xfrm>
            <a:prstGeom prst="rect">
              <a:avLst/>
            </a:prstGeom>
            <a:noFill/>
          </p:spPr>
          <p:txBody>
            <a:bodyPr wrap="square" lIns="91440" tIns="45720" rIns="91440" bIns="45720" rtlCol="0" anchor="t">
              <a:spAutoFit/>
            </a:bodyPr>
            <a:lstStyle/>
            <a:p>
              <a:r>
                <a:rPr lang="en-GB" sz="1600" b="1" dirty="0"/>
                <a:t>Animals Year Group: 3</a:t>
              </a:r>
            </a:p>
            <a:p>
              <a:r>
                <a:rPr lang="en-GB" sz="1600" b="1" dirty="0"/>
                <a:t>Term:  Spring 1</a:t>
              </a:r>
              <a:endParaRPr lang="en-GB" sz="1600" b="1" dirty="0">
                <a:cs typeface="Calibri"/>
              </a:endParaRPr>
            </a:p>
          </p:txBody>
        </p:sp>
      </p:grpSp>
      <p:grpSp>
        <p:nvGrpSpPr>
          <p:cNvPr id="2" name="Group 1"/>
          <p:cNvGrpSpPr/>
          <p:nvPr/>
        </p:nvGrpSpPr>
        <p:grpSpPr>
          <a:xfrm>
            <a:off x="136641" y="1048361"/>
            <a:ext cx="2968624" cy="2411936"/>
            <a:chOff x="151248" y="731393"/>
            <a:chExt cx="2797200" cy="5268347"/>
          </a:xfrm>
        </p:grpSpPr>
        <p:sp>
          <p:nvSpPr>
            <p:cNvPr id="7" name="Rounded Rectangle 6"/>
            <p:cNvSpPr/>
            <p:nvPr/>
          </p:nvSpPr>
          <p:spPr>
            <a:xfrm>
              <a:off x="151248" y="824784"/>
              <a:ext cx="2797200" cy="5174956"/>
            </a:xfrm>
            <a:prstGeom prst="roundRect">
              <a:avLst/>
            </a:prstGeom>
            <a:solidFill>
              <a:schemeClr val="accent6">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398200" y="731393"/>
              <a:ext cx="2303296" cy="672272"/>
            </a:xfrm>
            <a:prstGeom prst="rect">
              <a:avLst/>
            </a:prstGeom>
            <a:noFill/>
          </p:spPr>
          <p:txBody>
            <a:bodyPr wrap="none" lIns="91440" tIns="45720" rIns="91440" bIns="45720">
              <a:spAutoFit/>
            </a:bodyPr>
            <a:lstStyle/>
            <a:p>
              <a:pPr algn="ctr"/>
              <a:r>
                <a:rPr lang="en-US" sz="1400" b="0" u="sng" cap="none" spc="0">
                  <a:ln w="0"/>
                  <a:solidFill>
                    <a:schemeClr val="tx1"/>
                  </a:solidFill>
                  <a:effectLst>
                    <a:outerShdw blurRad="38100" dist="19050" dir="2700000" algn="tl" rotWithShape="0">
                      <a:schemeClr val="dk1">
                        <a:alpha val="40000"/>
                      </a:schemeClr>
                    </a:outerShdw>
                  </a:effectLst>
                </a:rPr>
                <a:t>What you should already know</a:t>
              </a:r>
            </a:p>
          </p:txBody>
        </p:sp>
      </p:grpSp>
      <p:grpSp>
        <p:nvGrpSpPr>
          <p:cNvPr id="22" name="Group 21"/>
          <p:cNvGrpSpPr/>
          <p:nvPr/>
        </p:nvGrpSpPr>
        <p:grpSpPr>
          <a:xfrm>
            <a:off x="7039076" y="3035505"/>
            <a:ext cx="2818534" cy="3356432"/>
            <a:chOff x="6959084" y="1232760"/>
            <a:chExt cx="2822932" cy="5246885"/>
          </a:xfrm>
        </p:grpSpPr>
        <p:sp>
          <p:nvSpPr>
            <p:cNvPr id="12" name="Rounded Rectangle 11"/>
            <p:cNvSpPr/>
            <p:nvPr/>
          </p:nvSpPr>
          <p:spPr>
            <a:xfrm>
              <a:off x="6986564" y="1304689"/>
              <a:ext cx="2795452" cy="5174956"/>
            </a:xfrm>
            <a:prstGeom prst="roundRect">
              <a:avLst/>
            </a:prstGeom>
            <a:solidFill>
              <a:schemeClr val="accent4">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5" name="Rectangle 14"/>
            <p:cNvSpPr/>
            <p:nvPr/>
          </p:nvSpPr>
          <p:spPr>
            <a:xfrm>
              <a:off x="6959084" y="1232760"/>
              <a:ext cx="2752787" cy="577352"/>
            </a:xfrm>
            <a:prstGeom prst="rect">
              <a:avLst/>
            </a:prstGeom>
            <a:noFill/>
          </p:spPr>
          <p:txBody>
            <a:bodyPr wrap="square" lIns="91440" tIns="45720" rIns="91440" bIns="45720">
              <a:spAutoFit/>
            </a:bodyPr>
            <a:lstStyle/>
            <a:p>
              <a:pPr algn="ctr"/>
              <a:r>
                <a:rPr lang="en-US" b="0" u="sng" cap="none" spc="0">
                  <a:ln w="0"/>
                  <a:solidFill>
                    <a:schemeClr val="tx1"/>
                  </a:solidFill>
                  <a:effectLst>
                    <a:outerShdw blurRad="38100" dist="19050" dir="2700000" algn="tl" rotWithShape="0">
                      <a:schemeClr val="dk1">
                        <a:alpha val="40000"/>
                      </a:schemeClr>
                    </a:outerShdw>
                  </a:effectLst>
                </a:rPr>
                <a:t>Diagrams/Pictures</a:t>
              </a:r>
            </a:p>
          </p:txBody>
        </p:sp>
      </p:grpSp>
      <p:sp>
        <p:nvSpPr>
          <p:cNvPr id="16" name="Rounded Rectangle 15"/>
          <p:cNvSpPr/>
          <p:nvPr/>
        </p:nvSpPr>
        <p:spPr>
          <a:xfrm>
            <a:off x="6140666" y="101615"/>
            <a:ext cx="3564000" cy="841381"/>
          </a:xfrm>
          <a:prstGeom prst="round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b="1" u="sng">
                <a:ln w="0"/>
                <a:solidFill>
                  <a:schemeClr val="tx1"/>
                </a:solidFill>
                <a:effectLst>
                  <a:outerShdw blurRad="38100" dist="19050" dir="2700000" algn="tl" rotWithShape="0">
                    <a:schemeClr val="dk1">
                      <a:alpha val="40000"/>
                    </a:schemeClr>
                  </a:outerShdw>
                </a:effectLst>
              </a:rPr>
              <a:t>How do we stay healthy?</a:t>
            </a:r>
            <a:endParaRPr lang="en-US"/>
          </a:p>
        </p:txBody>
      </p:sp>
      <p:sp>
        <p:nvSpPr>
          <p:cNvPr id="20" name="Rectangle 19"/>
          <p:cNvSpPr/>
          <p:nvPr/>
        </p:nvSpPr>
        <p:spPr>
          <a:xfrm>
            <a:off x="3952954" y="1449655"/>
            <a:ext cx="1865255" cy="461664"/>
          </a:xfrm>
          <a:prstGeom prst="rect">
            <a:avLst/>
          </a:prstGeom>
          <a:noFill/>
        </p:spPr>
        <p:txBody>
          <a:bodyPr wrap="none" lIns="91440" tIns="45720" rIns="91440" bIns="45720">
            <a:spAutoFit/>
          </a:bodyPr>
          <a:lstStyle/>
          <a:p>
            <a:pPr algn="ctr"/>
            <a:r>
              <a:rPr lang="en-US" sz="2400" b="0" u="sng" cap="none" spc="0">
                <a:ln w="0"/>
                <a:solidFill>
                  <a:schemeClr val="tx1"/>
                </a:solidFill>
                <a:effectLst>
                  <a:outerShdw blurRad="38100" dist="19050" dir="2700000" algn="tl" rotWithShape="0">
                    <a:schemeClr val="dk1">
                      <a:alpha val="40000"/>
                    </a:schemeClr>
                  </a:outerShdw>
                </a:effectLst>
              </a:rPr>
              <a:t>Key Diagrams</a:t>
            </a:r>
          </a:p>
        </p:txBody>
      </p:sp>
      <p:sp>
        <p:nvSpPr>
          <p:cNvPr id="9" name="Rounded Rectangle 8"/>
          <p:cNvSpPr/>
          <p:nvPr/>
        </p:nvSpPr>
        <p:spPr>
          <a:xfrm>
            <a:off x="3247704" y="1071155"/>
            <a:ext cx="3617946" cy="5320783"/>
          </a:xfrm>
          <a:prstGeom prst="roundRect">
            <a:avLst/>
          </a:prstGeom>
          <a:solidFill>
            <a:srgbClr val="FFFF99"/>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p:cNvSpPr txBox="1"/>
          <p:nvPr/>
        </p:nvSpPr>
        <p:spPr>
          <a:xfrm>
            <a:off x="126113" y="1380350"/>
            <a:ext cx="2968569" cy="1084912"/>
          </a:xfrm>
          <a:prstGeom prst="rect">
            <a:avLst/>
          </a:prstGeom>
          <a:noFill/>
        </p:spPr>
        <p:txBody>
          <a:bodyPr wrap="square" lIns="91440" tIns="45720" rIns="91440" bIns="45720" rtlCol="0" anchor="t">
            <a:spAutoFit/>
          </a:bodyPr>
          <a:lstStyle/>
          <a:p>
            <a:pPr marL="171450" indent="-171450">
              <a:buFont typeface="Arial" panose="020B0604020202020204" pitchFamily="34" charset="0"/>
              <a:buChar char="•"/>
            </a:pPr>
            <a:r>
              <a:rPr lang="en-GB" sz="1100"/>
              <a:t>Animals need food, water and air to survive.</a:t>
            </a:r>
          </a:p>
          <a:p>
            <a:pPr marL="171450" indent="-171450">
              <a:buFont typeface="Arial" panose="020B0604020202020204" pitchFamily="34" charset="0"/>
              <a:buChar char="•"/>
            </a:pPr>
            <a:r>
              <a:rPr lang="en-GB" sz="1100"/>
              <a:t>The importance for humans to exercise and</a:t>
            </a:r>
          </a:p>
          <a:p>
            <a:r>
              <a:rPr lang="en-GB" sz="1100"/>
              <a:t> eat the right amount of different food types.</a:t>
            </a:r>
          </a:p>
          <a:p>
            <a:endParaRPr lang="en-GB" sz="1100"/>
          </a:p>
          <a:p>
            <a:endParaRPr lang="en-US" sz="1100"/>
          </a:p>
          <a:p>
            <a:endParaRPr lang="en-GB" sz="950"/>
          </a:p>
        </p:txBody>
      </p:sp>
      <p:sp>
        <p:nvSpPr>
          <p:cNvPr id="31" name="Rectangle 30"/>
          <p:cNvSpPr/>
          <p:nvPr/>
        </p:nvSpPr>
        <p:spPr>
          <a:xfrm>
            <a:off x="3247686" y="1103858"/>
            <a:ext cx="3626066" cy="3631763"/>
          </a:xfrm>
          <a:prstGeom prst="rect">
            <a:avLst/>
          </a:prstGeom>
          <a:noFill/>
        </p:spPr>
        <p:txBody>
          <a:bodyPr wrap="square" lIns="91440" tIns="45720" rIns="91440" bIns="45720">
            <a:spAutoFit/>
          </a:bodyPr>
          <a:lstStyle/>
          <a:p>
            <a:pPr algn="ctr"/>
            <a:r>
              <a:rPr lang="en-US" sz="1600" u="sng">
                <a:ln w="0"/>
                <a:effectLst>
                  <a:outerShdw blurRad="38100" dist="19050" dir="2700000" algn="tl" rotWithShape="0">
                    <a:schemeClr val="dk1">
                      <a:alpha val="40000"/>
                    </a:schemeClr>
                  </a:outerShdw>
                </a:effectLst>
              </a:rPr>
              <a:t>New Learning</a:t>
            </a:r>
          </a:p>
          <a:p>
            <a:endParaRPr lang="en-US" sz="1600" u="sng">
              <a:ln w="0"/>
              <a:effectLst>
                <a:outerShdw blurRad="38100" dist="19050" dir="2700000" algn="tl" rotWithShape="0">
                  <a:schemeClr val="dk1">
                    <a:alpha val="40000"/>
                  </a:schemeClr>
                </a:outerShdw>
              </a:effectLst>
            </a:endParaRPr>
          </a:p>
          <a:p>
            <a:r>
              <a:rPr lang="en-US" sz="1100">
                <a:ln w="0"/>
                <a:effectLst>
                  <a:outerShdw blurRad="38100" dist="19050" dir="2700000" algn="tl" rotWithShape="0">
                    <a:schemeClr val="dk1">
                      <a:alpha val="40000"/>
                    </a:schemeClr>
                  </a:outerShdw>
                </a:effectLst>
              </a:rPr>
              <a:t>Lesson 1</a:t>
            </a:r>
          </a:p>
          <a:p>
            <a:pPr marL="285750" indent="-285750">
              <a:buFont typeface="Arial" panose="020B0604020202020204" pitchFamily="34" charset="0"/>
              <a:buChar char="•"/>
            </a:pPr>
            <a:r>
              <a:rPr lang="en-US" sz="1100">
                <a:ln w="0"/>
                <a:effectLst>
                  <a:outerShdw blurRad="38100" dist="19050" dir="2700000" algn="tl" rotWithShape="0">
                    <a:schemeClr val="dk1">
                      <a:alpha val="40000"/>
                    </a:schemeClr>
                  </a:outerShdw>
                </a:effectLst>
              </a:rPr>
              <a:t>Protein is good for growth, carbohydrates for energy and fruit and vegetables provide vitamins and minerals.</a:t>
            </a:r>
          </a:p>
          <a:p>
            <a:r>
              <a:rPr lang="en-US" sz="1100">
                <a:ln w="0"/>
                <a:effectLst>
                  <a:outerShdw blurRad="38100" dist="19050" dir="2700000" algn="tl" rotWithShape="0">
                    <a:schemeClr val="dk1">
                      <a:alpha val="40000"/>
                    </a:schemeClr>
                  </a:outerShdw>
                </a:effectLst>
              </a:rPr>
              <a:t>Lesson 2</a:t>
            </a:r>
          </a:p>
          <a:p>
            <a:pPr marL="285750" indent="-285750">
              <a:buFont typeface="Arial" panose="020B0604020202020204" pitchFamily="34" charset="0"/>
              <a:buChar char="•"/>
            </a:pPr>
            <a:r>
              <a:rPr lang="en-US" sz="1100">
                <a:ln w="0"/>
                <a:effectLst>
                  <a:outerShdw blurRad="38100" dist="19050" dir="2700000" algn="tl" rotWithShape="0">
                    <a:schemeClr val="dk1">
                      <a:alpha val="40000"/>
                    </a:schemeClr>
                  </a:outerShdw>
                </a:effectLst>
              </a:rPr>
              <a:t>It is important to get the right amount of each food – a balanced diet.</a:t>
            </a:r>
          </a:p>
          <a:p>
            <a:r>
              <a:rPr lang="en-US" sz="1100">
                <a:ln w="0"/>
                <a:effectLst>
                  <a:outerShdw blurRad="38100" dist="19050" dir="2700000" algn="tl" rotWithShape="0">
                    <a:schemeClr val="dk1">
                      <a:alpha val="40000"/>
                    </a:schemeClr>
                  </a:outerShdw>
                </a:effectLst>
              </a:rPr>
              <a:t>Lesson 3</a:t>
            </a:r>
          </a:p>
          <a:p>
            <a:pPr marL="285750" indent="-285750">
              <a:buFont typeface="Arial" panose="020B0604020202020204" pitchFamily="34" charset="0"/>
              <a:buChar char="•"/>
            </a:pPr>
            <a:r>
              <a:rPr lang="en-US" sz="1100">
                <a:ln w="0"/>
                <a:effectLst>
                  <a:outerShdw blurRad="38100" dist="19050" dir="2700000" algn="tl" rotWithShape="0">
                    <a:schemeClr val="dk1">
                      <a:alpha val="40000"/>
                    </a:schemeClr>
                  </a:outerShdw>
                </a:effectLst>
              </a:rPr>
              <a:t>A lack of nutrients can cause ill health, e.g. a lack of vitamin D can cause rickets.</a:t>
            </a:r>
          </a:p>
          <a:p>
            <a:r>
              <a:rPr lang="en-US" sz="1100">
                <a:ln w="0"/>
                <a:effectLst>
                  <a:outerShdw blurRad="38100" dist="19050" dir="2700000" algn="tl" rotWithShape="0">
                    <a:schemeClr val="dk1">
                      <a:alpha val="40000"/>
                    </a:schemeClr>
                  </a:outerShdw>
                </a:effectLst>
              </a:rPr>
              <a:t>Lesson 4</a:t>
            </a:r>
          </a:p>
          <a:p>
            <a:pPr marL="285750" indent="-285750">
              <a:buFont typeface="Arial" panose="020B0604020202020204" pitchFamily="34" charset="0"/>
              <a:buChar char="•"/>
            </a:pPr>
            <a:r>
              <a:rPr lang="en-US" sz="1100">
                <a:ln w="0"/>
                <a:effectLst>
                  <a:outerShdw blurRad="38100" dist="19050" dir="2700000" algn="tl" rotWithShape="0">
                    <a:schemeClr val="dk1">
                      <a:alpha val="40000"/>
                    </a:schemeClr>
                  </a:outerShdw>
                </a:effectLst>
              </a:rPr>
              <a:t>Excess fat from fatty foods can build up in the body and lead to obesity.</a:t>
            </a:r>
          </a:p>
          <a:p>
            <a:pPr marL="285750" indent="-285750">
              <a:buFont typeface="Arial" panose="020B0604020202020204" pitchFamily="34" charset="0"/>
              <a:buChar char="•"/>
            </a:pPr>
            <a:r>
              <a:rPr lang="en-US" sz="1100">
                <a:ln w="0"/>
                <a:effectLst>
                  <a:outerShdw blurRad="38100" dist="19050" dir="2700000" algn="tl" rotWithShape="0">
                    <a:schemeClr val="dk1">
                      <a:alpha val="40000"/>
                    </a:schemeClr>
                  </a:outerShdw>
                </a:effectLst>
              </a:rPr>
              <a:t>Excess body fat can lead to heart disease and increase the strain on joints and growing bones.</a:t>
            </a:r>
          </a:p>
          <a:p>
            <a:r>
              <a:rPr lang="en-US" sz="1100">
                <a:ln w="0"/>
                <a:effectLst>
                  <a:outerShdw blurRad="38100" dist="19050" dir="2700000" algn="tl" rotWithShape="0">
                    <a:schemeClr val="dk1">
                      <a:alpha val="40000"/>
                    </a:schemeClr>
                  </a:outerShdw>
                </a:effectLst>
              </a:rPr>
              <a:t>Lesson 5/6</a:t>
            </a:r>
          </a:p>
          <a:p>
            <a:pPr marL="285750" indent="-285750">
              <a:buFont typeface="Arial" panose="020B0604020202020204" pitchFamily="34" charset="0"/>
              <a:buChar char="•"/>
            </a:pPr>
            <a:r>
              <a:rPr lang="en-US" sz="1100">
                <a:ln w="0"/>
                <a:effectLst>
                  <a:outerShdw blurRad="38100" dist="19050" dir="2700000" algn="tl" rotWithShape="0">
                    <a:schemeClr val="dk1">
                      <a:alpha val="40000"/>
                    </a:schemeClr>
                  </a:outerShdw>
                </a:effectLst>
              </a:rPr>
              <a:t>Animals have a skeleton.</a:t>
            </a:r>
          </a:p>
          <a:p>
            <a:pPr marL="285750" indent="-285750">
              <a:buFont typeface="Arial" panose="020B0604020202020204" pitchFamily="34" charset="0"/>
              <a:buChar char="•"/>
            </a:pPr>
            <a:r>
              <a:rPr lang="en-US" sz="1100">
                <a:ln w="0"/>
                <a:effectLst>
                  <a:outerShdw blurRad="38100" dist="19050" dir="2700000" algn="tl" rotWithShape="0">
                    <a:schemeClr val="dk1">
                      <a:alpha val="40000"/>
                    </a:schemeClr>
                  </a:outerShdw>
                </a:effectLst>
              </a:rPr>
              <a:t>Skeletons provide support for muscles and protect the body.</a:t>
            </a:r>
          </a:p>
        </p:txBody>
      </p:sp>
      <p:sp>
        <p:nvSpPr>
          <p:cNvPr id="3" name="TextBox 2"/>
          <p:cNvSpPr txBox="1"/>
          <p:nvPr/>
        </p:nvSpPr>
        <p:spPr>
          <a:xfrm>
            <a:off x="7111974" y="1680487"/>
            <a:ext cx="2592692" cy="461665"/>
          </a:xfrm>
          <a:prstGeom prst="rect">
            <a:avLst/>
          </a:prstGeom>
          <a:noFill/>
        </p:spPr>
        <p:txBody>
          <a:bodyPr wrap="square" rtlCol="0">
            <a:spAutoFit/>
          </a:bodyPr>
          <a:lstStyle/>
          <a:p>
            <a:endParaRPr lang="en-US" sz="1200" b="1"/>
          </a:p>
          <a:p>
            <a:endParaRPr lang="en-US" sz="1200"/>
          </a:p>
        </p:txBody>
      </p:sp>
      <p:grpSp>
        <p:nvGrpSpPr>
          <p:cNvPr id="37" name="Group 36"/>
          <p:cNvGrpSpPr/>
          <p:nvPr/>
        </p:nvGrpSpPr>
        <p:grpSpPr>
          <a:xfrm>
            <a:off x="126919" y="3517319"/>
            <a:ext cx="2998259" cy="2874619"/>
            <a:chOff x="152992" y="547839"/>
            <a:chExt cx="2825124" cy="6278972"/>
          </a:xfrm>
        </p:grpSpPr>
        <p:sp>
          <p:nvSpPr>
            <p:cNvPr id="38" name="Rounded Rectangle 37"/>
            <p:cNvSpPr/>
            <p:nvPr/>
          </p:nvSpPr>
          <p:spPr>
            <a:xfrm>
              <a:off x="162153" y="547839"/>
              <a:ext cx="2797200" cy="6278972"/>
            </a:xfrm>
            <a:prstGeom prst="roundRect">
              <a:avLst/>
            </a:prstGeom>
            <a:solidFill>
              <a:schemeClr val="accent6">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152992" y="547839"/>
              <a:ext cx="2825124" cy="4840344"/>
            </a:xfrm>
            <a:prstGeom prst="rect">
              <a:avLst/>
            </a:prstGeom>
            <a:noFill/>
          </p:spPr>
          <p:txBody>
            <a:bodyPr wrap="square" lIns="91440" tIns="45720" rIns="91440" bIns="45720">
              <a:spAutoFit/>
            </a:bodyPr>
            <a:lstStyle/>
            <a:p>
              <a:pPr algn="ctr"/>
              <a:r>
                <a:rPr lang="en-US" sz="1600" b="0" u="sng" cap="none" spc="0">
                  <a:ln w="0"/>
                  <a:solidFill>
                    <a:schemeClr val="tx1"/>
                  </a:solidFill>
                  <a:effectLst>
                    <a:outerShdw blurRad="38100" dist="19050" dir="2700000" algn="tl" rotWithShape="0">
                      <a:schemeClr val="dk1">
                        <a:alpha val="40000"/>
                      </a:schemeClr>
                    </a:outerShdw>
                  </a:effectLst>
                </a:rPr>
                <a:t>Investigations</a:t>
              </a:r>
            </a:p>
            <a:p>
              <a:pPr algn="ctr"/>
              <a:r>
                <a:rPr lang="en-US" sz="1200" b="1">
                  <a:ln w="0"/>
                </a:rPr>
                <a:t>Do humans bones grow?</a:t>
              </a:r>
            </a:p>
            <a:p>
              <a:pPr marL="171450" indent="-171450">
                <a:buFont typeface="Arial" panose="020B0604020202020204" pitchFamily="34" charset="0"/>
                <a:buChar char="•"/>
              </a:pPr>
              <a:r>
                <a:rPr lang="en-US" sz="1100" b="1" u="sng" cap="none" spc="0">
                  <a:ln w="0"/>
                  <a:solidFill>
                    <a:schemeClr val="tx1"/>
                  </a:solidFill>
                </a:rPr>
                <a:t>Compare </a:t>
              </a:r>
              <a:r>
                <a:rPr lang="en-US" sz="1100" b="0" cap="none" spc="0">
                  <a:ln w="0"/>
                  <a:solidFill>
                    <a:schemeClr val="tx1"/>
                  </a:solidFill>
                </a:rPr>
                <a:t>the length of the forearms of children in year 3 and year 6 by taking careful </a:t>
              </a:r>
              <a:r>
                <a:rPr lang="en-US" sz="1100" b="1" u="sng" cap="none" spc="0">
                  <a:ln w="0"/>
                  <a:solidFill>
                    <a:schemeClr val="tx1"/>
                  </a:solidFill>
                </a:rPr>
                <a:t>measurements</a:t>
              </a:r>
              <a:r>
                <a:rPr lang="en-US" sz="1100" b="0" cap="none" spc="0">
                  <a:ln w="0"/>
                  <a:solidFill>
                    <a:schemeClr val="tx1"/>
                  </a:solidFill>
                </a:rPr>
                <a:t>.</a:t>
              </a:r>
            </a:p>
            <a:p>
              <a:pPr marL="171450" indent="-171450">
                <a:buFont typeface="Arial" panose="020B0604020202020204" pitchFamily="34" charset="0"/>
                <a:buChar char="•"/>
              </a:pPr>
              <a:r>
                <a:rPr lang="en-US" sz="1100" b="1" u="sng">
                  <a:ln w="0"/>
                </a:rPr>
                <a:t>Record</a:t>
              </a:r>
              <a:r>
                <a:rPr lang="en-US" sz="1100">
                  <a:ln w="0"/>
                </a:rPr>
                <a:t> data in a table and bar chart to be able to compare the two measurements.</a:t>
              </a:r>
            </a:p>
            <a:p>
              <a:pPr marL="171450" indent="-171450">
                <a:buFont typeface="Arial" panose="020B0604020202020204" pitchFamily="34" charset="0"/>
                <a:buChar char="•"/>
              </a:pPr>
              <a:r>
                <a:rPr lang="en-US" sz="1100" b="0" cap="none" spc="0">
                  <a:ln w="0"/>
                  <a:solidFill>
                    <a:schemeClr val="tx1"/>
                  </a:solidFill>
                </a:rPr>
                <a:t>Use the </a:t>
              </a:r>
              <a:r>
                <a:rPr lang="en-US" sz="1100" b="1" u="sng" cap="none" spc="0">
                  <a:ln w="0"/>
                  <a:solidFill>
                    <a:schemeClr val="tx1"/>
                  </a:solidFill>
                </a:rPr>
                <a:t>data</a:t>
              </a:r>
              <a:r>
                <a:rPr lang="en-US" sz="1100" b="0" cap="none" spc="0">
                  <a:ln w="0"/>
                  <a:solidFill>
                    <a:schemeClr val="tx1"/>
                  </a:solidFill>
                </a:rPr>
                <a:t> to answer the question.</a:t>
              </a:r>
            </a:p>
            <a:p>
              <a:pPr marL="171450" indent="-171450">
                <a:buFont typeface="Arial" panose="020B0604020202020204" pitchFamily="34" charset="0"/>
                <a:buChar char="•"/>
              </a:pPr>
              <a:r>
                <a:rPr lang="en-US" sz="1100" b="1" u="sng">
                  <a:ln w="0"/>
                </a:rPr>
                <a:t>Ask further questions </a:t>
              </a:r>
              <a:r>
                <a:rPr lang="en-US" sz="1100">
                  <a:ln w="0"/>
                </a:rPr>
                <a:t>from the outcome of the investigation.  For example:  How much difference would thee be in the length of the bones in a toddler compared to an adult?</a:t>
              </a:r>
              <a:endParaRPr lang="en-US" sz="1100" b="0" cap="none" spc="0">
                <a:ln w="0"/>
                <a:solidFill>
                  <a:schemeClr val="tx1"/>
                </a:solidFill>
              </a:endParaRPr>
            </a:p>
          </p:txBody>
        </p:sp>
      </p:grpSp>
      <p:sp>
        <p:nvSpPr>
          <p:cNvPr id="35" name="AutoShape 2" descr="Image result for arthropods"/>
          <p:cNvSpPr>
            <a:spLocks noChangeAspect="1" noChangeArrowheads="1"/>
          </p:cNvSpPr>
          <p:nvPr/>
        </p:nvSpPr>
        <p:spPr bwMode="auto">
          <a:xfrm>
            <a:off x="63500" y="-960438"/>
            <a:ext cx="2743200" cy="20097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nvGrpSpPr>
          <p:cNvPr id="48" name="Group 47"/>
          <p:cNvGrpSpPr/>
          <p:nvPr/>
        </p:nvGrpSpPr>
        <p:grpSpPr>
          <a:xfrm>
            <a:off x="6967839" y="1148967"/>
            <a:ext cx="2815654" cy="1865233"/>
            <a:chOff x="6864932" y="1397479"/>
            <a:chExt cx="2860996" cy="5198443"/>
          </a:xfrm>
        </p:grpSpPr>
        <p:sp>
          <p:nvSpPr>
            <p:cNvPr id="49" name="Rounded Rectangle 48"/>
            <p:cNvSpPr/>
            <p:nvPr/>
          </p:nvSpPr>
          <p:spPr>
            <a:xfrm>
              <a:off x="6930476" y="1420965"/>
              <a:ext cx="2795452" cy="5174957"/>
            </a:xfrm>
            <a:prstGeom prst="roundRect">
              <a:avLst/>
            </a:prstGeom>
            <a:solidFill>
              <a:schemeClr val="accent4">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p:cNvSpPr/>
            <p:nvPr/>
          </p:nvSpPr>
          <p:spPr>
            <a:xfrm>
              <a:off x="6864932" y="1397479"/>
              <a:ext cx="2752787" cy="3431118"/>
            </a:xfrm>
            <a:prstGeom prst="rect">
              <a:avLst/>
            </a:prstGeom>
            <a:noFill/>
          </p:spPr>
          <p:txBody>
            <a:bodyPr wrap="square" lIns="91440" tIns="45720" rIns="91440" bIns="45720">
              <a:spAutoFit/>
            </a:bodyPr>
            <a:lstStyle/>
            <a:p>
              <a:pPr algn="ctr"/>
              <a:r>
                <a:rPr lang="en-US" sz="2400" b="0" u="sng" cap="none" spc="0">
                  <a:ln w="0"/>
                  <a:solidFill>
                    <a:schemeClr val="tx1"/>
                  </a:solidFill>
                  <a:effectLst>
                    <a:outerShdw blurRad="38100" dist="19050" dir="2700000" algn="tl" rotWithShape="0">
                      <a:schemeClr val="dk1">
                        <a:alpha val="40000"/>
                      </a:schemeClr>
                    </a:outerShdw>
                  </a:effectLst>
                </a:rPr>
                <a:t>Vocabulary</a:t>
              </a:r>
            </a:p>
            <a:p>
              <a:r>
                <a:rPr lang="en-US" sz="1000">
                  <a:ln w="0"/>
                  <a:effectLst>
                    <a:outerShdw blurRad="38100" dist="19050" dir="2700000" algn="tl" rotWithShape="0">
                      <a:schemeClr val="dk1">
                        <a:alpha val="40000"/>
                      </a:schemeClr>
                    </a:outerShdw>
                  </a:effectLst>
                </a:rPr>
                <a:t>     energy                 growth        nutrients</a:t>
              </a:r>
            </a:p>
            <a:p>
              <a:r>
                <a:rPr lang="en-US" sz="1000">
                  <a:ln w="0"/>
                  <a:effectLst>
                    <a:outerShdw blurRad="38100" dist="19050" dir="2700000" algn="tl" rotWithShape="0">
                      <a:schemeClr val="dk1">
                        <a:alpha val="40000"/>
                      </a:schemeClr>
                    </a:outerShdw>
                  </a:effectLst>
                </a:rPr>
                <a:t>     skeleton              protein        healthy</a:t>
              </a:r>
            </a:p>
            <a:p>
              <a:r>
                <a:rPr lang="en-US" sz="1000" b="0" cap="none" spc="0">
                  <a:ln w="0"/>
                  <a:solidFill>
                    <a:schemeClr val="tx1"/>
                  </a:solidFill>
                  <a:effectLst>
                    <a:outerShdw blurRad="38100" dist="19050" dir="2700000" algn="tl" rotWithShape="0">
                      <a:schemeClr val="dk1">
                        <a:alpha val="40000"/>
                      </a:schemeClr>
                    </a:outerShdw>
                  </a:effectLst>
                </a:rPr>
                <a:t>     carbohydrates   obese           muscles</a:t>
              </a:r>
            </a:p>
            <a:p>
              <a:r>
                <a:rPr lang="en-US" sz="1000">
                  <a:ln w="0"/>
                  <a:effectLst>
                    <a:outerShdw blurRad="38100" dist="19050" dir="2700000" algn="tl" rotWithShape="0">
                      <a:schemeClr val="dk1">
                        <a:alpha val="40000"/>
                      </a:schemeClr>
                    </a:outerShdw>
                  </a:effectLst>
                </a:rPr>
                <a:t>     protect                ribcage        rickets</a:t>
              </a:r>
            </a:p>
            <a:p>
              <a:r>
                <a:rPr lang="en-US" sz="1000" b="0" cap="none" spc="0">
                  <a:ln w="0"/>
                  <a:solidFill>
                    <a:schemeClr val="tx1"/>
                  </a:solidFill>
                  <a:effectLst>
                    <a:outerShdw blurRad="38100" dist="19050" dir="2700000" algn="tl" rotWithShape="0">
                      <a:schemeClr val="dk1">
                        <a:alpha val="40000"/>
                      </a:schemeClr>
                    </a:outerShdw>
                  </a:effectLst>
                </a:rPr>
                <a:t>     balanced diet     fruit              vegetables</a:t>
              </a:r>
              <a:endParaRPr lang="en-US" sz="2400" b="0" cap="none" spc="0">
                <a:ln w="0"/>
                <a:solidFill>
                  <a:schemeClr val="tx1"/>
                </a:solidFill>
                <a:effectLst>
                  <a:outerShdw blurRad="38100" dist="19050" dir="2700000" algn="tl" rotWithShape="0">
                    <a:schemeClr val="dk1">
                      <a:alpha val="40000"/>
                    </a:schemeClr>
                  </a:outerShdw>
                </a:effectLst>
              </a:endParaRPr>
            </a:p>
          </p:txBody>
        </p:sp>
      </p:grpSp>
      <p:pic>
        <p:nvPicPr>
          <p:cNvPr id="11" name="Picture 10"/>
          <p:cNvPicPr>
            <a:picLocks noChangeAspect="1"/>
          </p:cNvPicPr>
          <p:nvPr/>
        </p:nvPicPr>
        <p:blipFill>
          <a:blip r:embed="rId2"/>
          <a:stretch>
            <a:fillRect/>
          </a:stretch>
        </p:blipFill>
        <p:spPr>
          <a:xfrm>
            <a:off x="49225" y="25133"/>
            <a:ext cx="1087683" cy="1023228"/>
          </a:xfrm>
          <a:prstGeom prst="rect">
            <a:avLst/>
          </a:prstGeom>
        </p:spPr>
      </p:pic>
      <p:pic>
        <p:nvPicPr>
          <p:cNvPr id="17" name="Picture 16"/>
          <p:cNvPicPr>
            <a:picLocks noChangeAspect="1"/>
          </p:cNvPicPr>
          <p:nvPr/>
        </p:nvPicPr>
        <p:blipFill>
          <a:blip r:embed="rId3"/>
          <a:stretch>
            <a:fillRect/>
          </a:stretch>
        </p:blipFill>
        <p:spPr>
          <a:xfrm>
            <a:off x="7191123" y="3404837"/>
            <a:ext cx="1027515" cy="1002904"/>
          </a:xfrm>
          <a:prstGeom prst="rect">
            <a:avLst/>
          </a:prstGeom>
        </p:spPr>
      </p:pic>
      <p:pic>
        <p:nvPicPr>
          <p:cNvPr id="18" name="Picture 17"/>
          <p:cNvPicPr>
            <a:picLocks noChangeAspect="1"/>
          </p:cNvPicPr>
          <p:nvPr/>
        </p:nvPicPr>
        <p:blipFill>
          <a:blip r:embed="rId4"/>
          <a:stretch>
            <a:fillRect/>
          </a:stretch>
        </p:blipFill>
        <p:spPr>
          <a:xfrm>
            <a:off x="7278277" y="4475059"/>
            <a:ext cx="781050" cy="1581150"/>
          </a:xfrm>
          <a:prstGeom prst="rect">
            <a:avLst/>
          </a:prstGeom>
        </p:spPr>
      </p:pic>
      <p:pic>
        <p:nvPicPr>
          <p:cNvPr id="21" name="Picture 20"/>
          <p:cNvPicPr>
            <a:picLocks noChangeAspect="1"/>
          </p:cNvPicPr>
          <p:nvPr/>
        </p:nvPicPr>
        <p:blipFill>
          <a:blip r:embed="rId5"/>
          <a:stretch>
            <a:fillRect/>
          </a:stretch>
        </p:blipFill>
        <p:spPr>
          <a:xfrm>
            <a:off x="8322419" y="4625314"/>
            <a:ext cx="1232323" cy="1160257"/>
          </a:xfrm>
          <a:prstGeom prst="rect">
            <a:avLst/>
          </a:prstGeom>
        </p:spPr>
      </p:pic>
      <p:pic>
        <p:nvPicPr>
          <p:cNvPr id="25" name="Picture 24"/>
          <p:cNvPicPr>
            <a:picLocks noChangeAspect="1"/>
          </p:cNvPicPr>
          <p:nvPr/>
        </p:nvPicPr>
        <p:blipFill>
          <a:blip r:embed="rId6"/>
          <a:stretch>
            <a:fillRect/>
          </a:stretch>
        </p:blipFill>
        <p:spPr>
          <a:xfrm>
            <a:off x="8502649" y="3426142"/>
            <a:ext cx="928429" cy="935516"/>
          </a:xfrm>
          <a:prstGeom prst="rect">
            <a:avLst/>
          </a:prstGeom>
        </p:spPr>
      </p:pic>
    </p:spTree>
    <p:extLst>
      <p:ext uri="{BB962C8B-B14F-4D97-AF65-F5344CB8AC3E}">
        <p14:creationId xmlns:p14="http://schemas.microsoft.com/office/powerpoint/2010/main" val="15633371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p:cNvGrpSpPr/>
          <p:nvPr/>
        </p:nvGrpSpPr>
        <p:grpSpPr>
          <a:xfrm>
            <a:off x="1175657" y="112349"/>
            <a:ext cx="4850723" cy="905811"/>
            <a:chOff x="1293222" y="112349"/>
            <a:chExt cx="3004458" cy="1351735"/>
          </a:xfrm>
        </p:grpSpPr>
        <p:sp>
          <p:nvSpPr>
            <p:cNvPr id="6" name="Rounded Rectangle 5"/>
            <p:cNvSpPr/>
            <p:nvPr/>
          </p:nvSpPr>
          <p:spPr>
            <a:xfrm>
              <a:off x="1293223" y="112349"/>
              <a:ext cx="3004457" cy="1239569"/>
            </a:xfrm>
            <a:prstGeom prst="roundRect">
              <a:avLst/>
            </a:prstGeom>
            <a:solidFill>
              <a:srgbClr val="DDDDDD"/>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1293222" y="223993"/>
              <a:ext cx="2213447" cy="1240091"/>
            </a:xfrm>
            <a:prstGeom prst="rect">
              <a:avLst/>
            </a:prstGeom>
            <a:noFill/>
          </p:spPr>
          <p:txBody>
            <a:bodyPr wrap="square" lIns="91440" tIns="45720" rIns="91440" bIns="45720" rtlCol="0" anchor="t">
              <a:spAutoFit/>
            </a:bodyPr>
            <a:lstStyle/>
            <a:p>
              <a:r>
                <a:rPr lang="en-GB" sz="1600" b="1"/>
                <a:t>Plants </a:t>
              </a:r>
              <a:endParaRPr lang="en-US"/>
            </a:p>
            <a:p>
              <a:r>
                <a:rPr lang="en-GB" sz="1600" b="1"/>
                <a:t>Year Group: 3</a:t>
              </a:r>
              <a:endParaRPr lang="en-US">
                <a:ea typeface="Calibri"/>
                <a:cs typeface="Calibri"/>
              </a:endParaRPr>
            </a:p>
            <a:p>
              <a:r>
                <a:rPr lang="en-GB" sz="1600" b="1"/>
                <a:t>Term:  Spring 2</a:t>
              </a:r>
              <a:endParaRPr lang="en-GB" sz="1600" b="1">
                <a:ea typeface="Calibri"/>
                <a:cs typeface="Calibri"/>
              </a:endParaRPr>
            </a:p>
          </p:txBody>
        </p:sp>
      </p:grpSp>
      <p:grpSp>
        <p:nvGrpSpPr>
          <p:cNvPr id="2" name="Group 1"/>
          <p:cNvGrpSpPr/>
          <p:nvPr/>
        </p:nvGrpSpPr>
        <p:grpSpPr>
          <a:xfrm>
            <a:off x="136641" y="1048361"/>
            <a:ext cx="2968624" cy="2411936"/>
            <a:chOff x="151248" y="731393"/>
            <a:chExt cx="2797200" cy="5268347"/>
          </a:xfrm>
        </p:grpSpPr>
        <p:sp>
          <p:nvSpPr>
            <p:cNvPr id="7" name="Rounded Rectangle 6"/>
            <p:cNvSpPr/>
            <p:nvPr/>
          </p:nvSpPr>
          <p:spPr>
            <a:xfrm>
              <a:off x="151248" y="824784"/>
              <a:ext cx="2797200" cy="5174956"/>
            </a:xfrm>
            <a:prstGeom prst="roundRect">
              <a:avLst/>
            </a:prstGeom>
            <a:solidFill>
              <a:schemeClr val="accent6">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398200" y="731393"/>
              <a:ext cx="2303296" cy="672272"/>
            </a:xfrm>
            <a:prstGeom prst="rect">
              <a:avLst/>
            </a:prstGeom>
            <a:noFill/>
          </p:spPr>
          <p:txBody>
            <a:bodyPr wrap="none" lIns="91440" tIns="45720" rIns="91440" bIns="45720">
              <a:spAutoFit/>
            </a:bodyPr>
            <a:lstStyle/>
            <a:p>
              <a:pPr algn="ctr"/>
              <a:r>
                <a:rPr lang="en-US" sz="1400" b="0" u="sng" cap="none" spc="0">
                  <a:ln w="0"/>
                  <a:solidFill>
                    <a:schemeClr val="tx1"/>
                  </a:solidFill>
                  <a:effectLst>
                    <a:outerShdw blurRad="38100" dist="19050" dir="2700000" algn="tl" rotWithShape="0">
                      <a:schemeClr val="dk1">
                        <a:alpha val="40000"/>
                      </a:schemeClr>
                    </a:outerShdw>
                  </a:effectLst>
                </a:rPr>
                <a:t>What you should already know</a:t>
              </a:r>
            </a:p>
          </p:txBody>
        </p:sp>
      </p:grpSp>
      <p:grpSp>
        <p:nvGrpSpPr>
          <p:cNvPr id="22" name="Group 21"/>
          <p:cNvGrpSpPr/>
          <p:nvPr/>
        </p:nvGrpSpPr>
        <p:grpSpPr>
          <a:xfrm>
            <a:off x="7039076" y="3035505"/>
            <a:ext cx="2818534" cy="3356432"/>
            <a:chOff x="6959084" y="1232760"/>
            <a:chExt cx="2822932" cy="5246885"/>
          </a:xfrm>
        </p:grpSpPr>
        <p:sp>
          <p:nvSpPr>
            <p:cNvPr id="12" name="Rounded Rectangle 11"/>
            <p:cNvSpPr/>
            <p:nvPr/>
          </p:nvSpPr>
          <p:spPr>
            <a:xfrm>
              <a:off x="6986564" y="1304689"/>
              <a:ext cx="2795452" cy="5174956"/>
            </a:xfrm>
            <a:prstGeom prst="roundRect">
              <a:avLst/>
            </a:prstGeom>
            <a:solidFill>
              <a:schemeClr val="accent4">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5" name="Rectangle 14"/>
            <p:cNvSpPr/>
            <p:nvPr/>
          </p:nvSpPr>
          <p:spPr>
            <a:xfrm>
              <a:off x="6959084" y="1232760"/>
              <a:ext cx="2752787" cy="577352"/>
            </a:xfrm>
            <a:prstGeom prst="rect">
              <a:avLst/>
            </a:prstGeom>
            <a:noFill/>
          </p:spPr>
          <p:txBody>
            <a:bodyPr wrap="square" lIns="91440" tIns="45720" rIns="91440" bIns="45720">
              <a:spAutoFit/>
            </a:bodyPr>
            <a:lstStyle/>
            <a:p>
              <a:pPr algn="ctr"/>
              <a:r>
                <a:rPr lang="en-US" b="0" u="sng" cap="none" spc="0">
                  <a:ln w="0"/>
                  <a:solidFill>
                    <a:schemeClr val="tx1"/>
                  </a:solidFill>
                  <a:effectLst>
                    <a:outerShdw blurRad="38100" dist="19050" dir="2700000" algn="tl" rotWithShape="0">
                      <a:schemeClr val="dk1">
                        <a:alpha val="40000"/>
                      </a:schemeClr>
                    </a:outerShdw>
                  </a:effectLst>
                </a:rPr>
                <a:t>Diagrams/Pictures</a:t>
              </a:r>
            </a:p>
          </p:txBody>
        </p:sp>
      </p:grpSp>
      <p:sp>
        <p:nvSpPr>
          <p:cNvPr id="16" name="Rounded Rectangle 15"/>
          <p:cNvSpPr/>
          <p:nvPr/>
        </p:nvSpPr>
        <p:spPr>
          <a:xfrm>
            <a:off x="6140666" y="101615"/>
            <a:ext cx="3564000" cy="841381"/>
          </a:xfrm>
          <a:prstGeom prst="round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a:ln w="0"/>
                <a:solidFill>
                  <a:schemeClr val="tx1"/>
                </a:solidFill>
                <a:effectLst>
                  <a:outerShdw blurRad="38100" dist="19050" dir="2700000" algn="tl" rotWithShape="0">
                    <a:schemeClr val="dk1">
                      <a:alpha val="40000"/>
                    </a:schemeClr>
                  </a:outerShdw>
                </a:effectLst>
              </a:rPr>
              <a:t>Do we need plants?</a:t>
            </a:r>
          </a:p>
        </p:txBody>
      </p:sp>
      <p:sp>
        <p:nvSpPr>
          <p:cNvPr id="20" name="Rectangle 19"/>
          <p:cNvSpPr/>
          <p:nvPr/>
        </p:nvSpPr>
        <p:spPr>
          <a:xfrm>
            <a:off x="3952954" y="1449655"/>
            <a:ext cx="1865255" cy="461664"/>
          </a:xfrm>
          <a:prstGeom prst="rect">
            <a:avLst/>
          </a:prstGeom>
          <a:noFill/>
        </p:spPr>
        <p:txBody>
          <a:bodyPr wrap="none" lIns="91440" tIns="45720" rIns="91440" bIns="45720">
            <a:spAutoFit/>
          </a:bodyPr>
          <a:lstStyle/>
          <a:p>
            <a:pPr algn="ctr"/>
            <a:r>
              <a:rPr lang="en-US" sz="2400" b="0" u="sng" cap="none" spc="0">
                <a:ln w="0"/>
                <a:solidFill>
                  <a:schemeClr val="tx1"/>
                </a:solidFill>
                <a:effectLst>
                  <a:outerShdw blurRad="38100" dist="19050" dir="2700000" algn="tl" rotWithShape="0">
                    <a:schemeClr val="dk1">
                      <a:alpha val="40000"/>
                    </a:schemeClr>
                  </a:outerShdw>
                </a:effectLst>
              </a:rPr>
              <a:t>Key Diagrams</a:t>
            </a:r>
          </a:p>
        </p:txBody>
      </p:sp>
      <p:sp>
        <p:nvSpPr>
          <p:cNvPr id="9" name="Rounded Rectangle 8"/>
          <p:cNvSpPr/>
          <p:nvPr/>
        </p:nvSpPr>
        <p:spPr>
          <a:xfrm>
            <a:off x="3247704" y="1071155"/>
            <a:ext cx="3617946" cy="5320783"/>
          </a:xfrm>
          <a:prstGeom prst="roundRect">
            <a:avLst/>
          </a:prstGeom>
          <a:solidFill>
            <a:srgbClr val="FFFF99"/>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p:cNvSpPr txBox="1"/>
          <p:nvPr/>
        </p:nvSpPr>
        <p:spPr>
          <a:xfrm>
            <a:off x="135021" y="1237846"/>
            <a:ext cx="2968569" cy="1554272"/>
          </a:xfrm>
          <a:prstGeom prst="rect">
            <a:avLst/>
          </a:prstGeom>
          <a:noFill/>
        </p:spPr>
        <p:txBody>
          <a:bodyPr wrap="square" rtlCol="0">
            <a:spAutoFit/>
          </a:bodyPr>
          <a:lstStyle/>
          <a:p>
            <a:pPr marL="171450" indent="-171450">
              <a:buFont typeface="Arial" panose="020B0604020202020204" pitchFamily="34" charset="0"/>
              <a:buChar char="•"/>
            </a:pPr>
            <a:r>
              <a:rPr lang="en-GB" sz="950"/>
              <a:t>A variety of common, wild and garden plants (including deciduous and evergreen).</a:t>
            </a:r>
          </a:p>
          <a:p>
            <a:pPr marL="171450" indent="-171450">
              <a:buFont typeface="Arial" panose="020B0604020202020204" pitchFamily="34" charset="0"/>
              <a:buChar char="•"/>
            </a:pPr>
            <a:r>
              <a:rPr lang="en-GB" sz="950"/>
              <a:t>That the basic structure of a variety of common flowering plants, including trees.</a:t>
            </a:r>
          </a:p>
          <a:p>
            <a:pPr marL="171450" indent="-171450">
              <a:buFont typeface="Arial" panose="020B0604020202020204" pitchFamily="34" charset="0"/>
              <a:buChar char="•"/>
            </a:pPr>
            <a:r>
              <a:rPr lang="en-GB" sz="950"/>
              <a:t>That different habitats provide for the basic needs of different kinds of animals and plants and how they depend on each other.</a:t>
            </a:r>
          </a:p>
          <a:p>
            <a:pPr marL="171450" indent="-171450">
              <a:buFont typeface="Arial" panose="020B0604020202020204" pitchFamily="34" charset="0"/>
              <a:buChar char="•"/>
            </a:pPr>
            <a:r>
              <a:rPr lang="en-GB" sz="950"/>
              <a:t>That seeds and bulbs grow into mature plants.</a:t>
            </a:r>
          </a:p>
          <a:p>
            <a:pPr marL="171450" indent="-171450">
              <a:buFont typeface="Arial" panose="020B0604020202020204" pitchFamily="34" charset="0"/>
              <a:buChar char="•"/>
            </a:pPr>
            <a:r>
              <a:rPr lang="en-GB" sz="950"/>
              <a:t>Plants need water, light and a suitable temperature to grow and stay healthy.</a:t>
            </a:r>
          </a:p>
        </p:txBody>
      </p:sp>
      <p:sp>
        <p:nvSpPr>
          <p:cNvPr id="31" name="Rectangle 30"/>
          <p:cNvSpPr/>
          <p:nvPr/>
        </p:nvSpPr>
        <p:spPr>
          <a:xfrm>
            <a:off x="3247686" y="1103858"/>
            <a:ext cx="3626066" cy="3647152"/>
          </a:xfrm>
          <a:prstGeom prst="rect">
            <a:avLst/>
          </a:prstGeom>
          <a:noFill/>
        </p:spPr>
        <p:txBody>
          <a:bodyPr wrap="square" lIns="91440" tIns="45720" rIns="91440" bIns="45720">
            <a:spAutoFit/>
          </a:bodyPr>
          <a:lstStyle/>
          <a:p>
            <a:pPr algn="ctr"/>
            <a:r>
              <a:rPr lang="en-US" sz="1600" u="sng">
                <a:ln w="0"/>
                <a:effectLst>
                  <a:outerShdw blurRad="38100" dist="19050" dir="2700000" algn="tl" rotWithShape="0">
                    <a:schemeClr val="dk1">
                      <a:alpha val="40000"/>
                    </a:schemeClr>
                  </a:outerShdw>
                </a:effectLst>
              </a:rPr>
              <a:t>New Learning</a:t>
            </a:r>
          </a:p>
          <a:p>
            <a:endParaRPr lang="en-US" sz="1600" u="sng">
              <a:ln w="0"/>
              <a:effectLst>
                <a:outerShdw blurRad="38100" dist="19050" dir="2700000" algn="tl" rotWithShape="0">
                  <a:schemeClr val="dk1">
                    <a:alpha val="40000"/>
                  </a:schemeClr>
                </a:outerShdw>
              </a:effectLst>
            </a:endParaRPr>
          </a:p>
          <a:p>
            <a:r>
              <a:rPr lang="en-US" sz="1100" b="1" u="sng">
                <a:ln w="0"/>
                <a:effectLst>
                  <a:outerShdw blurRad="38100" dist="19050" dir="2700000" algn="tl" rotWithShape="0">
                    <a:schemeClr val="dk1">
                      <a:alpha val="40000"/>
                    </a:schemeClr>
                  </a:outerShdw>
                </a:effectLst>
              </a:rPr>
              <a:t>Lesson 1</a:t>
            </a:r>
          </a:p>
          <a:p>
            <a:pPr marL="285750" indent="-285750">
              <a:buFont typeface="Arial" panose="020B0604020202020204" pitchFamily="34" charset="0"/>
              <a:buChar char="•"/>
            </a:pPr>
            <a:r>
              <a:rPr lang="en-US" sz="1100">
                <a:ln w="0"/>
                <a:effectLst>
                  <a:outerShdw blurRad="38100" dist="19050" dir="2700000" algn="tl" rotWithShape="0">
                    <a:schemeClr val="dk1">
                      <a:alpha val="40000"/>
                    </a:schemeClr>
                  </a:outerShdw>
                </a:effectLst>
              </a:rPr>
              <a:t>Different parts of a plant has different functions.</a:t>
            </a:r>
          </a:p>
          <a:p>
            <a:r>
              <a:rPr lang="en-US" sz="1100" b="1" u="sng">
                <a:ln w="0"/>
                <a:effectLst>
                  <a:outerShdw blurRad="38100" dist="19050" dir="2700000" algn="tl" rotWithShape="0">
                    <a:schemeClr val="dk1">
                      <a:alpha val="40000"/>
                    </a:schemeClr>
                  </a:outerShdw>
                </a:effectLst>
              </a:rPr>
              <a:t>Lesson 2</a:t>
            </a:r>
          </a:p>
          <a:p>
            <a:pPr marL="285750" indent="-285750">
              <a:buFont typeface="Arial" panose="020B0604020202020204" pitchFamily="34" charset="0"/>
              <a:buChar char="•"/>
            </a:pPr>
            <a:r>
              <a:rPr lang="en-US" sz="1100">
                <a:ln w="0"/>
                <a:effectLst>
                  <a:outerShdw blurRad="38100" dist="19050" dir="2700000" algn="tl" rotWithShape="0">
                    <a:schemeClr val="dk1">
                      <a:alpha val="40000"/>
                    </a:schemeClr>
                  </a:outerShdw>
                </a:effectLst>
              </a:rPr>
              <a:t>Roots collect water and minerals from the soil and hold the plant firmly to the ground.</a:t>
            </a:r>
          </a:p>
          <a:p>
            <a:r>
              <a:rPr lang="en-US" sz="1100" b="1" u="sng">
                <a:ln w="0"/>
                <a:effectLst>
                  <a:outerShdw blurRad="38100" dist="19050" dir="2700000" algn="tl" rotWithShape="0">
                    <a:schemeClr val="dk1">
                      <a:alpha val="40000"/>
                    </a:schemeClr>
                  </a:outerShdw>
                </a:effectLst>
              </a:rPr>
              <a:t>Lesson 3</a:t>
            </a:r>
          </a:p>
          <a:p>
            <a:pPr marL="285750" indent="-285750">
              <a:buFont typeface="Arial" panose="020B0604020202020204" pitchFamily="34" charset="0"/>
              <a:buChar char="•"/>
            </a:pPr>
            <a:r>
              <a:rPr lang="en-US" sz="1100">
                <a:ln w="0"/>
                <a:effectLst>
                  <a:outerShdw blurRad="38100" dist="19050" dir="2700000" algn="tl" rotWithShape="0">
                    <a:schemeClr val="dk1">
                      <a:alpha val="40000"/>
                    </a:schemeClr>
                  </a:outerShdw>
                </a:effectLst>
              </a:rPr>
              <a:t>The stem holds up the leaves to gather light and holds up the flowers to receive pollen and disperse fruit.  The stem also transports water and minerals from the roots to the other parts of the plants.</a:t>
            </a:r>
          </a:p>
          <a:p>
            <a:r>
              <a:rPr lang="en-US" sz="1100" b="1" u="sng">
                <a:ln w="0"/>
                <a:effectLst>
                  <a:outerShdw blurRad="38100" dist="19050" dir="2700000" algn="tl" rotWithShape="0">
                    <a:schemeClr val="dk1">
                      <a:alpha val="40000"/>
                    </a:schemeClr>
                  </a:outerShdw>
                </a:effectLst>
              </a:rPr>
              <a:t>Lesson 4</a:t>
            </a:r>
          </a:p>
          <a:p>
            <a:pPr marL="285750" indent="-285750">
              <a:buFont typeface="Arial" panose="020B0604020202020204" pitchFamily="34" charset="0"/>
              <a:buChar char="•"/>
            </a:pPr>
            <a:r>
              <a:rPr lang="en-US" sz="1100">
                <a:ln w="0"/>
                <a:effectLst>
                  <a:outerShdw blurRad="38100" dist="19050" dir="2700000" algn="tl" rotWithShape="0">
                    <a:schemeClr val="dk1">
                      <a:alpha val="40000"/>
                    </a:schemeClr>
                  </a:outerShdw>
                </a:effectLst>
              </a:rPr>
              <a:t>Leaves make food by trapping light and using its energy.</a:t>
            </a:r>
          </a:p>
          <a:p>
            <a:r>
              <a:rPr lang="en-US" sz="1100" b="1" u="sng">
                <a:ln w="0"/>
                <a:effectLst>
                  <a:outerShdw blurRad="38100" dist="19050" dir="2700000" algn="tl" rotWithShape="0">
                    <a:schemeClr val="dk1">
                      <a:alpha val="40000"/>
                    </a:schemeClr>
                  </a:outerShdw>
                </a:effectLst>
              </a:rPr>
              <a:t>Lesson 5/6</a:t>
            </a:r>
          </a:p>
          <a:p>
            <a:pPr marL="285750" indent="-285750">
              <a:buFont typeface="Arial" panose="020B0604020202020204" pitchFamily="34" charset="0"/>
              <a:buChar char="•"/>
            </a:pPr>
            <a:r>
              <a:rPr lang="en-US" sz="1100">
                <a:ln w="0"/>
                <a:effectLst>
                  <a:outerShdw blurRad="38100" dist="19050" dir="2700000" algn="tl" rotWithShape="0">
                    <a:schemeClr val="dk1">
                      <a:alpha val="40000"/>
                    </a:schemeClr>
                  </a:outerShdw>
                </a:effectLst>
              </a:rPr>
              <a:t>The function of the flower is reproduction.  </a:t>
            </a:r>
          </a:p>
          <a:p>
            <a:endParaRPr lang="en-US" sz="1100">
              <a:ln w="0"/>
              <a:effectLst>
                <a:outerShdw blurRad="38100" dist="19050" dir="2700000" algn="tl" rotWithShape="0">
                  <a:schemeClr val="dk1">
                    <a:alpha val="40000"/>
                  </a:schemeClr>
                </a:outerShdw>
              </a:effectLst>
            </a:endParaRPr>
          </a:p>
          <a:p>
            <a:pPr marL="285750" indent="-285750">
              <a:buFont typeface="Arial" panose="020B0604020202020204" pitchFamily="34" charset="0"/>
              <a:buChar char="•"/>
            </a:pPr>
            <a:endParaRPr lang="en-US" sz="1100">
              <a:ln w="0"/>
              <a:effectLst>
                <a:outerShdw blurRad="38100" dist="19050" dir="2700000" algn="tl" rotWithShape="0">
                  <a:schemeClr val="dk1">
                    <a:alpha val="40000"/>
                  </a:schemeClr>
                </a:outerShdw>
              </a:effectLst>
            </a:endParaRPr>
          </a:p>
          <a:p>
            <a:pPr marL="285750" indent="-285750">
              <a:buFont typeface="Arial" panose="020B0604020202020204" pitchFamily="34" charset="0"/>
              <a:buChar char="•"/>
            </a:pPr>
            <a:endParaRPr lang="en-US" sz="1200">
              <a:ln w="0"/>
              <a:effectLst>
                <a:outerShdw blurRad="38100" dist="19050" dir="2700000" algn="tl" rotWithShape="0">
                  <a:schemeClr val="dk1">
                    <a:alpha val="40000"/>
                  </a:schemeClr>
                </a:outerShdw>
              </a:effectLst>
            </a:endParaRPr>
          </a:p>
        </p:txBody>
      </p:sp>
      <p:sp>
        <p:nvSpPr>
          <p:cNvPr id="3" name="TextBox 2"/>
          <p:cNvSpPr txBox="1"/>
          <p:nvPr/>
        </p:nvSpPr>
        <p:spPr>
          <a:xfrm>
            <a:off x="7111974" y="1680487"/>
            <a:ext cx="2592692" cy="461665"/>
          </a:xfrm>
          <a:prstGeom prst="rect">
            <a:avLst/>
          </a:prstGeom>
          <a:noFill/>
        </p:spPr>
        <p:txBody>
          <a:bodyPr wrap="square" rtlCol="0">
            <a:spAutoFit/>
          </a:bodyPr>
          <a:lstStyle/>
          <a:p>
            <a:endParaRPr lang="en-US" sz="1200" b="1"/>
          </a:p>
          <a:p>
            <a:endParaRPr lang="en-US" sz="1200"/>
          </a:p>
        </p:txBody>
      </p:sp>
      <p:grpSp>
        <p:nvGrpSpPr>
          <p:cNvPr id="37" name="Group 36"/>
          <p:cNvGrpSpPr/>
          <p:nvPr/>
        </p:nvGrpSpPr>
        <p:grpSpPr>
          <a:xfrm>
            <a:off x="126919" y="3517319"/>
            <a:ext cx="2998259" cy="2874619"/>
            <a:chOff x="152992" y="547839"/>
            <a:chExt cx="2825124" cy="6278972"/>
          </a:xfrm>
        </p:grpSpPr>
        <p:sp>
          <p:nvSpPr>
            <p:cNvPr id="38" name="Rounded Rectangle 37"/>
            <p:cNvSpPr/>
            <p:nvPr/>
          </p:nvSpPr>
          <p:spPr>
            <a:xfrm>
              <a:off x="162153" y="547839"/>
              <a:ext cx="2797200" cy="6278972"/>
            </a:xfrm>
            <a:prstGeom prst="roundRect">
              <a:avLst/>
            </a:prstGeom>
            <a:solidFill>
              <a:schemeClr val="accent6">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152992" y="547839"/>
              <a:ext cx="2825124" cy="5983203"/>
            </a:xfrm>
            <a:prstGeom prst="rect">
              <a:avLst/>
            </a:prstGeom>
            <a:noFill/>
          </p:spPr>
          <p:txBody>
            <a:bodyPr wrap="square" lIns="91440" tIns="45720" rIns="91440" bIns="45720">
              <a:spAutoFit/>
            </a:bodyPr>
            <a:lstStyle/>
            <a:p>
              <a:pPr algn="ctr"/>
              <a:r>
                <a:rPr lang="en-US" sz="1600" b="0" u="sng" cap="none" spc="0">
                  <a:ln w="0"/>
                  <a:solidFill>
                    <a:schemeClr val="tx1"/>
                  </a:solidFill>
                  <a:effectLst>
                    <a:outerShdw blurRad="38100" dist="19050" dir="2700000" algn="tl" rotWithShape="0">
                      <a:schemeClr val="dk1">
                        <a:alpha val="40000"/>
                      </a:schemeClr>
                    </a:outerShdw>
                  </a:effectLst>
                </a:rPr>
                <a:t>Investigations</a:t>
              </a:r>
            </a:p>
            <a:p>
              <a:pPr algn="ctr"/>
              <a:r>
                <a:rPr lang="en-US" sz="1200" b="1">
                  <a:ln w="0"/>
                </a:rPr>
                <a:t>Does the position of a plant affect its growth?</a:t>
              </a:r>
            </a:p>
            <a:p>
              <a:pPr marL="171450" indent="-171450">
                <a:buFont typeface="Arial" panose="020B0604020202020204" pitchFamily="34" charset="0"/>
                <a:buChar char="•"/>
              </a:pPr>
              <a:r>
                <a:rPr lang="en-US" sz="1100">
                  <a:ln w="0"/>
                </a:rPr>
                <a:t>Compare the growth of plants.</a:t>
              </a:r>
            </a:p>
            <a:p>
              <a:pPr marL="171450" indent="-171450">
                <a:buFont typeface="Arial" panose="020B0604020202020204" pitchFamily="34" charset="0"/>
                <a:buChar char="•"/>
              </a:pPr>
              <a:r>
                <a:rPr lang="en-US" sz="1100">
                  <a:ln w="0"/>
                </a:rPr>
                <a:t>Make careful observations and measurements using standard units.</a:t>
              </a:r>
            </a:p>
            <a:p>
              <a:pPr marL="171450" indent="-171450">
                <a:buFont typeface="Arial" panose="020B0604020202020204" pitchFamily="34" charset="0"/>
                <a:buChar char="•"/>
              </a:pPr>
              <a:r>
                <a:rPr lang="en-US" sz="1100">
                  <a:ln w="0"/>
                </a:rPr>
                <a:t>Record measurements in a table.</a:t>
              </a:r>
            </a:p>
            <a:p>
              <a:pPr marL="171450" indent="-171450">
                <a:buFont typeface="Arial" panose="020B0604020202020204" pitchFamily="34" charset="0"/>
                <a:buChar char="•"/>
              </a:pPr>
              <a:r>
                <a:rPr lang="en-US" sz="1100">
                  <a:ln w="0"/>
                </a:rPr>
                <a:t>Produce drawings of the plants under different conditions.</a:t>
              </a:r>
            </a:p>
            <a:p>
              <a:pPr marL="171450" indent="-171450">
                <a:buFont typeface="Arial" panose="020B0604020202020204" pitchFamily="34" charset="0"/>
                <a:buChar char="•"/>
              </a:pPr>
              <a:r>
                <a:rPr lang="en-US" sz="1100">
                  <a:ln w="0"/>
                </a:rPr>
                <a:t>Draw simple conclusions and present these in writing.</a:t>
              </a:r>
            </a:p>
            <a:p>
              <a:pPr marL="171450" indent="-171450">
                <a:buFont typeface="Arial" panose="020B0604020202020204" pitchFamily="34" charset="0"/>
                <a:buChar char="•"/>
              </a:pPr>
              <a:r>
                <a:rPr lang="en-US" sz="1100">
                  <a:ln w="0"/>
                </a:rPr>
                <a:t>Make predictions based on their results about what might happen to plants if it had too much light?  Not enough light?</a:t>
              </a:r>
            </a:p>
            <a:p>
              <a:pPr marL="171450" indent="-171450">
                <a:buFont typeface="Arial" panose="020B0604020202020204" pitchFamily="34" charset="0"/>
                <a:buChar char="•"/>
              </a:pPr>
              <a:endParaRPr lang="en-US" sz="1100" b="0" u="sng" cap="none" spc="0">
                <a:ln w="0"/>
                <a:solidFill>
                  <a:schemeClr val="tx1"/>
                </a:solidFill>
                <a:effectLst>
                  <a:outerShdw blurRad="38100" dist="19050" dir="2700000" algn="tl" rotWithShape="0">
                    <a:schemeClr val="dk1">
                      <a:alpha val="40000"/>
                    </a:schemeClr>
                  </a:outerShdw>
                </a:effectLst>
              </a:endParaRPr>
            </a:p>
          </p:txBody>
        </p:sp>
      </p:grpSp>
      <p:sp>
        <p:nvSpPr>
          <p:cNvPr id="35" name="AutoShape 2" descr="Image result for arthropods"/>
          <p:cNvSpPr>
            <a:spLocks noChangeAspect="1" noChangeArrowheads="1"/>
          </p:cNvSpPr>
          <p:nvPr/>
        </p:nvSpPr>
        <p:spPr bwMode="auto">
          <a:xfrm>
            <a:off x="63500" y="-960438"/>
            <a:ext cx="2743200" cy="20097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nvGrpSpPr>
          <p:cNvPr id="48" name="Group 47"/>
          <p:cNvGrpSpPr/>
          <p:nvPr/>
        </p:nvGrpSpPr>
        <p:grpSpPr>
          <a:xfrm>
            <a:off x="6967839" y="1148967"/>
            <a:ext cx="2815654" cy="1865233"/>
            <a:chOff x="6864932" y="1397479"/>
            <a:chExt cx="2860996" cy="5198443"/>
          </a:xfrm>
        </p:grpSpPr>
        <p:sp>
          <p:nvSpPr>
            <p:cNvPr id="49" name="Rounded Rectangle 48"/>
            <p:cNvSpPr/>
            <p:nvPr/>
          </p:nvSpPr>
          <p:spPr>
            <a:xfrm>
              <a:off x="6930476" y="1420965"/>
              <a:ext cx="2795452" cy="5174957"/>
            </a:xfrm>
            <a:prstGeom prst="roundRect">
              <a:avLst/>
            </a:prstGeom>
            <a:solidFill>
              <a:schemeClr val="accent4">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p:cNvSpPr/>
            <p:nvPr/>
          </p:nvSpPr>
          <p:spPr>
            <a:xfrm>
              <a:off x="6864932" y="1397479"/>
              <a:ext cx="2752787" cy="4760677"/>
            </a:xfrm>
            <a:prstGeom prst="rect">
              <a:avLst/>
            </a:prstGeom>
            <a:noFill/>
          </p:spPr>
          <p:txBody>
            <a:bodyPr wrap="square" lIns="91440" tIns="45720" rIns="91440" bIns="45720">
              <a:spAutoFit/>
            </a:bodyPr>
            <a:lstStyle/>
            <a:p>
              <a:pPr algn="ctr"/>
              <a:r>
                <a:rPr lang="en-US" sz="2400" b="0" u="sng" cap="none" spc="0">
                  <a:ln w="0"/>
                  <a:solidFill>
                    <a:schemeClr val="tx1"/>
                  </a:solidFill>
                  <a:effectLst>
                    <a:outerShdw blurRad="38100" dist="19050" dir="2700000" algn="tl" rotWithShape="0">
                      <a:schemeClr val="dk1">
                        <a:alpha val="40000"/>
                      </a:schemeClr>
                    </a:outerShdw>
                  </a:effectLst>
                </a:rPr>
                <a:t>Vocabulary</a:t>
              </a:r>
            </a:p>
            <a:p>
              <a:r>
                <a:rPr lang="en-US" sz="900">
                  <a:ln w="0"/>
                  <a:effectLst>
                    <a:outerShdw blurRad="38100" dist="19050" dir="2700000" algn="tl" rotWithShape="0">
                      <a:schemeClr val="dk1">
                        <a:alpha val="40000"/>
                      </a:schemeClr>
                    </a:outerShdw>
                  </a:effectLst>
                </a:rPr>
                <a:t>     growth	habitat	                 nutrients</a:t>
              </a:r>
            </a:p>
            <a:p>
              <a:r>
                <a:rPr lang="en-US" sz="900">
                  <a:ln w="0"/>
                  <a:effectLst>
                    <a:outerShdw blurRad="38100" dist="19050" dir="2700000" algn="tl" rotWithShape="0">
                      <a:schemeClr val="dk1">
                        <a:alpha val="40000"/>
                      </a:schemeClr>
                    </a:outerShdw>
                  </a:effectLst>
                </a:rPr>
                <a:t>    reproduction    	bulb	                 evergreen</a:t>
              </a:r>
            </a:p>
            <a:p>
              <a:r>
                <a:rPr lang="en-US" sz="900">
                  <a:ln w="0"/>
                  <a:effectLst>
                    <a:outerShdw blurRad="38100" dist="19050" dir="2700000" algn="tl" rotWithShape="0">
                      <a:schemeClr val="dk1">
                        <a:alpha val="40000"/>
                      </a:schemeClr>
                    </a:outerShdw>
                  </a:effectLst>
                </a:rPr>
                <a:t>     survival	temperature            flower</a:t>
              </a:r>
            </a:p>
            <a:p>
              <a:r>
                <a:rPr lang="en-US" sz="900">
                  <a:ln w="0"/>
                  <a:effectLst>
                    <a:outerShdw blurRad="38100" dist="19050" dir="2700000" algn="tl" rotWithShape="0">
                      <a:schemeClr val="dk1">
                        <a:alpha val="40000"/>
                      </a:schemeClr>
                    </a:outerShdw>
                  </a:effectLst>
                </a:rPr>
                <a:t>     deciduous	evergreen                 fertilization</a:t>
              </a:r>
            </a:p>
            <a:p>
              <a:r>
                <a:rPr lang="en-US" sz="900">
                  <a:ln w="0"/>
                  <a:effectLst>
                    <a:outerShdw blurRad="38100" dist="19050" dir="2700000" algn="tl" rotWithShape="0">
                      <a:schemeClr val="dk1">
                        <a:alpha val="40000"/>
                      </a:schemeClr>
                    </a:outerShdw>
                  </a:effectLst>
                </a:rPr>
                <a:t>    leaf	                   plant	                  tree</a:t>
              </a:r>
            </a:p>
            <a:p>
              <a:r>
                <a:rPr lang="en-US" sz="900">
                  <a:ln w="0"/>
                  <a:effectLst>
                    <a:outerShdw blurRad="38100" dist="19050" dir="2700000" algn="tl" rotWithShape="0">
                      <a:schemeClr val="dk1">
                        <a:alpha val="40000"/>
                      </a:schemeClr>
                    </a:outerShdw>
                  </a:effectLst>
                </a:rPr>
                <a:t>    roots	                   stem                          fruit</a:t>
              </a:r>
            </a:p>
            <a:p>
              <a:r>
                <a:rPr lang="en-US" sz="900">
                  <a:ln w="0"/>
                  <a:effectLst>
                    <a:outerShdw blurRad="38100" dist="19050" dir="2700000" algn="tl" rotWithShape="0">
                      <a:schemeClr val="dk1">
                        <a:alpha val="40000"/>
                      </a:schemeClr>
                    </a:outerShdw>
                  </a:effectLst>
                </a:rPr>
                <a:t>    nectar	                   anther                       ovary</a:t>
              </a:r>
            </a:p>
            <a:p>
              <a:r>
                <a:rPr lang="en-US" sz="900">
                  <a:ln w="0"/>
                  <a:effectLst>
                    <a:outerShdw blurRad="38100" dist="19050" dir="2700000" algn="tl" rotWithShape="0">
                      <a:schemeClr val="dk1">
                        <a:alpha val="40000"/>
                      </a:schemeClr>
                    </a:outerShdw>
                  </a:effectLst>
                </a:rPr>
                <a:t>    ovule	                   stigma	                  stamen</a:t>
              </a:r>
            </a:p>
            <a:p>
              <a:r>
                <a:rPr lang="en-US" sz="900">
                  <a:ln w="0"/>
                  <a:effectLst>
                    <a:outerShdw blurRad="38100" dist="19050" dir="2700000" algn="tl" rotWithShape="0">
                      <a:schemeClr val="dk1">
                        <a:alpha val="40000"/>
                      </a:schemeClr>
                    </a:outerShdw>
                  </a:effectLst>
                </a:rPr>
                <a:t>    dispersal	fertilization	</a:t>
              </a:r>
              <a:endParaRPr lang="en-US" sz="2400" u="sng" cap="none" spc="0">
                <a:ln w="0"/>
                <a:solidFill>
                  <a:schemeClr val="tx1"/>
                </a:solidFill>
                <a:effectLst>
                  <a:outerShdw blurRad="38100" dist="19050" dir="2700000" algn="tl" rotWithShape="0">
                    <a:schemeClr val="dk1">
                      <a:alpha val="40000"/>
                    </a:schemeClr>
                  </a:outerShdw>
                </a:effectLst>
              </a:endParaRPr>
            </a:p>
          </p:txBody>
        </p:sp>
      </p:grpSp>
      <p:pic>
        <p:nvPicPr>
          <p:cNvPr id="8" name="Picture 7"/>
          <p:cNvPicPr>
            <a:picLocks noChangeAspect="1"/>
          </p:cNvPicPr>
          <p:nvPr/>
        </p:nvPicPr>
        <p:blipFill>
          <a:blip r:embed="rId2"/>
          <a:stretch>
            <a:fillRect/>
          </a:stretch>
        </p:blipFill>
        <p:spPr>
          <a:xfrm>
            <a:off x="7120076" y="3388521"/>
            <a:ext cx="945167" cy="865519"/>
          </a:xfrm>
          <a:prstGeom prst="rect">
            <a:avLst/>
          </a:prstGeom>
        </p:spPr>
      </p:pic>
      <p:pic>
        <p:nvPicPr>
          <p:cNvPr id="10" name="Picture 9"/>
          <p:cNvPicPr>
            <a:picLocks noChangeAspect="1"/>
          </p:cNvPicPr>
          <p:nvPr/>
        </p:nvPicPr>
        <p:blipFill>
          <a:blip r:embed="rId3"/>
          <a:stretch>
            <a:fillRect/>
          </a:stretch>
        </p:blipFill>
        <p:spPr>
          <a:xfrm>
            <a:off x="8555598" y="3356285"/>
            <a:ext cx="1227894" cy="1632928"/>
          </a:xfrm>
          <a:prstGeom prst="rect">
            <a:avLst/>
          </a:prstGeom>
        </p:spPr>
      </p:pic>
      <p:pic>
        <p:nvPicPr>
          <p:cNvPr id="17" name="Picture 17" descr="A picture containing text&#10;&#10;Description automatically generated">
            <a:extLst>
              <a:ext uri="{FF2B5EF4-FFF2-40B4-BE49-F238E27FC236}">
                <a16:creationId xmlns:a16="http://schemas.microsoft.com/office/drawing/2014/main" id="{8E8DB5D7-885B-1020-D3AA-323F5236D61D}"/>
              </a:ext>
            </a:extLst>
          </p:cNvPr>
          <p:cNvPicPr>
            <a:picLocks noChangeAspect="1"/>
          </p:cNvPicPr>
          <p:nvPr/>
        </p:nvPicPr>
        <p:blipFill>
          <a:blip r:embed="rId4"/>
          <a:stretch>
            <a:fillRect/>
          </a:stretch>
        </p:blipFill>
        <p:spPr>
          <a:xfrm>
            <a:off x="-4840" y="4003"/>
            <a:ext cx="1114683" cy="984645"/>
          </a:xfrm>
          <a:prstGeom prst="rect">
            <a:avLst/>
          </a:prstGeom>
        </p:spPr>
      </p:pic>
    </p:spTree>
    <p:extLst>
      <p:ext uri="{BB962C8B-B14F-4D97-AF65-F5344CB8AC3E}">
        <p14:creationId xmlns:p14="http://schemas.microsoft.com/office/powerpoint/2010/main" val="12428972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p:cNvGrpSpPr/>
          <p:nvPr/>
        </p:nvGrpSpPr>
        <p:grpSpPr>
          <a:xfrm>
            <a:off x="1175657" y="112349"/>
            <a:ext cx="4850723" cy="905811"/>
            <a:chOff x="1293222" y="112349"/>
            <a:chExt cx="3004458" cy="1351735"/>
          </a:xfrm>
        </p:grpSpPr>
        <p:sp>
          <p:nvSpPr>
            <p:cNvPr id="6" name="Rounded Rectangle 5"/>
            <p:cNvSpPr/>
            <p:nvPr/>
          </p:nvSpPr>
          <p:spPr>
            <a:xfrm>
              <a:off x="1293223" y="112349"/>
              <a:ext cx="3004457" cy="1239569"/>
            </a:xfrm>
            <a:prstGeom prst="roundRect">
              <a:avLst/>
            </a:prstGeom>
            <a:solidFill>
              <a:srgbClr val="DDDDDD"/>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p:cNvSpPr txBox="1"/>
            <p:nvPr/>
          </p:nvSpPr>
          <p:spPr>
            <a:xfrm>
              <a:off x="1293222" y="223993"/>
              <a:ext cx="2213447" cy="1240091"/>
            </a:xfrm>
            <a:prstGeom prst="rect">
              <a:avLst/>
            </a:prstGeom>
            <a:noFill/>
          </p:spPr>
          <p:txBody>
            <a:bodyPr wrap="square" lIns="91440" tIns="45720" rIns="91440" bIns="45720" rtlCol="0" anchor="t">
              <a:spAutoFit/>
            </a:bodyPr>
            <a:lstStyle/>
            <a:p>
              <a:r>
                <a:rPr lang="en-GB" sz="1600" b="1" dirty="0"/>
                <a:t>Rocks and Fossils</a:t>
              </a:r>
            </a:p>
            <a:p>
              <a:r>
                <a:rPr lang="en-GB" sz="1600" b="1" dirty="0"/>
                <a:t>Year Group: 3</a:t>
              </a:r>
            </a:p>
            <a:p>
              <a:r>
                <a:rPr lang="en-GB" sz="1600" b="1" dirty="0"/>
                <a:t>Term:  Summer 1</a:t>
              </a:r>
              <a:endParaRPr lang="en-GB" sz="1600" b="1" dirty="0">
                <a:cs typeface="Calibri"/>
              </a:endParaRPr>
            </a:p>
          </p:txBody>
        </p:sp>
      </p:grpSp>
      <p:grpSp>
        <p:nvGrpSpPr>
          <p:cNvPr id="2" name="Group 1"/>
          <p:cNvGrpSpPr/>
          <p:nvPr/>
        </p:nvGrpSpPr>
        <p:grpSpPr>
          <a:xfrm>
            <a:off x="136641" y="1050633"/>
            <a:ext cx="2968624" cy="2550536"/>
            <a:chOff x="151248" y="736356"/>
            <a:chExt cx="2797200" cy="5263384"/>
          </a:xfrm>
        </p:grpSpPr>
        <p:sp>
          <p:nvSpPr>
            <p:cNvPr id="7" name="Rounded Rectangle 6"/>
            <p:cNvSpPr/>
            <p:nvPr/>
          </p:nvSpPr>
          <p:spPr>
            <a:xfrm>
              <a:off x="151248" y="824784"/>
              <a:ext cx="2797200" cy="5174956"/>
            </a:xfrm>
            <a:prstGeom prst="roundRect">
              <a:avLst/>
            </a:prstGeom>
            <a:solidFill>
              <a:schemeClr val="accent6">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p:cNvSpPr/>
            <p:nvPr/>
          </p:nvSpPr>
          <p:spPr>
            <a:xfrm>
              <a:off x="249151" y="736356"/>
              <a:ext cx="2601394" cy="329276"/>
            </a:xfrm>
            <a:prstGeom prst="rect">
              <a:avLst/>
            </a:prstGeom>
            <a:noFill/>
          </p:spPr>
          <p:txBody>
            <a:bodyPr wrap="none" lIns="91440" tIns="45720" rIns="91440" bIns="45720">
              <a:spAutoFit/>
            </a:bodyPr>
            <a:lstStyle/>
            <a:p>
              <a:pPr algn="ctr"/>
              <a:r>
                <a:rPr lang="en-US" sz="1600" b="0" u="sng" cap="none" spc="0" dirty="0">
                  <a:ln w="0"/>
                  <a:solidFill>
                    <a:schemeClr val="tx1"/>
                  </a:solidFill>
                  <a:effectLst>
                    <a:outerShdw blurRad="38100" dist="19050" dir="2700000" algn="tl" rotWithShape="0">
                      <a:schemeClr val="dk1">
                        <a:alpha val="40000"/>
                      </a:schemeClr>
                    </a:outerShdw>
                  </a:effectLst>
                </a:rPr>
                <a:t>What you should already know</a:t>
              </a:r>
              <a:endParaRPr lang="en-US" sz="2400" b="0" u="sng" cap="none" spc="0" dirty="0">
                <a:ln w="0"/>
                <a:solidFill>
                  <a:schemeClr val="tx1"/>
                </a:solidFill>
                <a:effectLst>
                  <a:outerShdw blurRad="38100" dist="19050" dir="2700000" algn="tl" rotWithShape="0">
                    <a:schemeClr val="dk1">
                      <a:alpha val="40000"/>
                    </a:schemeClr>
                  </a:outerShdw>
                </a:effectLst>
              </a:endParaRPr>
            </a:p>
          </p:txBody>
        </p:sp>
      </p:grpSp>
      <p:grpSp>
        <p:nvGrpSpPr>
          <p:cNvPr id="22" name="Group 21"/>
          <p:cNvGrpSpPr/>
          <p:nvPr/>
        </p:nvGrpSpPr>
        <p:grpSpPr>
          <a:xfrm>
            <a:off x="6972800" y="3077174"/>
            <a:ext cx="2869002" cy="3319304"/>
            <a:chOff x="6957038" y="1304689"/>
            <a:chExt cx="2824978" cy="5174956"/>
          </a:xfrm>
        </p:grpSpPr>
        <p:sp>
          <p:nvSpPr>
            <p:cNvPr id="12" name="Rounded Rectangle 11"/>
            <p:cNvSpPr/>
            <p:nvPr/>
          </p:nvSpPr>
          <p:spPr>
            <a:xfrm>
              <a:off x="6986564" y="1304689"/>
              <a:ext cx="2795452" cy="5174956"/>
            </a:xfrm>
            <a:prstGeom prst="roundRect">
              <a:avLst/>
            </a:prstGeom>
            <a:solidFill>
              <a:schemeClr val="accent4">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000" dirty="0">
                <a:solidFill>
                  <a:schemeClr val="tx1"/>
                </a:solidFill>
              </a:endParaRPr>
            </a:p>
            <a:p>
              <a:endParaRPr lang="en-GB" sz="1000" dirty="0">
                <a:solidFill>
                  <a:schemeClr val="tx1"/>
                </a:solidFill>
              </a:endParaRPr>
            </a:p>
            <a:p>
              <a:endParaRPr lang="en-GB" sz="1000" dirty="0">
                <a:solidFill>
                  <a:schemeClr val="tx1"/>
                </a:solidFill>
              </a:endParaRPr>
            </a:p>
            <a:p>
              <a:endParaRPr lang="en-GB" sz="1000" dirty="0">
                <a:solidFill>
                  <a:schemeClr val="tx1"/>
                </a:solidFill>
              </a:endParaRPr>
            </a:p>
            <a:p>
              <a:r>
                <a:rPr lang="en-GB" sz="1000" dirty="0">
                  <a:solidFill>
                    <a:schemeClr val="tx1"/>
                  </a:solidFill>
                </a:rPr>
                <a:t>                                                 </a:t>
              </a:r>
            </a:p>
          </p:txBody>
        </p:sp>
        <p:sp>
          <p:nvSpPr>
            <p:cNvPr id="15" name="Rectangle 14"/>
            <p:cNvSpPr/>
            <p:nvPr/>
          </p:nvSpPr>
          <p:spPr>
            <a:xfrm>
              <a:off x="6957038" y="1412585"/>
              <a:ext cx="2752787" cy="749351"/>
            </a:xfrm>
            <a:prstGeom prst="rect">
              <a:avLst/>
            </a:prstGeom>
            <a:noFill/>
          </p:spPr>
          <p:txBody>
            <a:bodyPr wrap="square" lIns="91440" tIns="45720" rIns="91440" bIns="45720">
              <a:spAutoFit/>
            </a:bodyPr>
            <a:lstStyle/>
            <a:p>
              <a:pPr algn="ctr"/>
              <a:r>
                <a:rPr lang="en-US" sz="2400" b="0" u="sng" cap="none" spc="0" dirty="0">
                  <a:ln w="0"/>
                  <a:solidFill>
                    <a:schemeClr val="tx1"/>
                  </a:solidFill>
                  <a:effectLst>
                    <a:outerShdw blurRad="38100" dist="19050" dir="2700000" algn="tl" rotWithShape="0">
                      <a:schemeClr val="dk1">
                        <a:alpha val="40000"/>
                      </a:schemeClr>
                    </a:outerShdw>
                  </a:effectLst>
                </a:rPr>
                <a:t>Diagrams/Pictures</a:t>
              </a:r>
            </a:p>
          </p:txBody>
        </p:sp>
      </p:grpSp>
      <p:sp>
        <p:nvSpPr>
          <p:cNvPr id="16" name="Rounded Rectangle 15"/>
          <p:cNvSpPr/>
          <p:nvPr/>
        </p:nvSpPr>
        <p:spPr>
          <a:xfrm>
            <a:off x="6132670" y="140897"/>
            <a:ext cx="3564000" cy="841381"/>
          </a:xfrm>
          <a:prstGeom prst="roundRect">
            <a:avLst/>
          </a:prstGeom>
          <a:solidFill>
            <a:schemeClr val="accent1">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ln w="0"/>
                <a:solidFill>
                  <a:schemeClr val="tx1"/>
                </a:solidFill>
                <a:effectLst>
                  <a:outerShdw blurRad="38100" dist="19050" dir="2700000" algn="tl" rotWithShape="0">
                    <a:schemeClr val="dk1">
                      <a:alpha val="40000"/>
                    </a:schemeClr>
                  </a:outerShdw>
                </a:effectLst>
              </a:rPr>
              <a:t>What is the Earth made of?</a:t>
            </a:r>
          </a:p>
        </p:txBody>
      </p:sp>
      <p:sp>
        <p:nvSpPr>
          <p:cNvPr id="20" name="Rectangle 19"/>
          <p:cNvSpPr/>
          <p:nvPr/>
        </p:nvSpPr>
        <p:spPr>
          <a:xfrm>
            <a:off x="3952954" y="1449655"/>
            <a:ext cx="1865255" cy="461664"/>
          </a:xfrm>
          <a:prstGeom prst="rect">
            <a:avLst/>
          </a:prstGeom>
          <a:noFill/>
        </p:spPr>
        <p:txBody>
          <a:bodyPr wrap="none" lIns="91440" tIns="45720" rIns="91440" bIns="45720">
            <a:spAutoFit/>
          </a:bodyPr>
          <a:lstStyle/>
          <a:p>
            <a:pPr algn="ctr"/>
            <a:r>
              <a:rPr lang="en-US" sz="2400" b="0" u="sng" cap="none" spc="0" dirty="0">
                <a:ln w="0"/>
                <a:solidFill>
                  <a:schemeClr val="tx1"/>
                </a:solidFill>
                <a:effectLst>
                  <a:outerShdw blurRad="38100" dist="19050" dir="2700000" algn="tl" rotWithShape="0">
                    <a:schemeClr val="dk1">
                      <a:alpha val="40000"/>
                    </a:schemeClr>
                  </a:outerShdw>
                </a:effectLst>
              </a:rPr>
              <a:t>Key Diagrams</a:t>
            </a:r>
          </a:p>
        </p:txBody>
      </p:sp>
      <p:sp>
        <p:nvSpPr>
          <p:cNvPr id="9" name="Rounded Rectangle 8"/>
          <p:cNvSpPr/>
          <p:nvPr/>
        </p:nvSpPr>
        <p:spPr>
          <a:xfrm>
            <a:off x="3247704" y="1071155"/>
            <a:ext cx="3617946" cy="5335565"/>
          </a:xfrm>
          <a:prstGeom prst="roundRect">
            <a:avLst/>
          </a:prstGeom>
          <a:solidFill>
            <a:srgbClr val="FFFF99"/>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TextBox 23"/>
          <p:cNvSpPr txBox="1"/>
          <p:nvPr/>
        </p:nvSpPr>
        <p:spPr>
          <a:xfrm>
            <a:off x="262536" y="1449655"/>
            <a:ext cx="2599969" cy="1754326"/>
          </a:xfrm>
          <a:prstGeom prst="rect">
            <a:avLst/>
          </a:prstGeom>
          <a:noFill/>
        </p:spPr>
        <p:txBody>
          <a:bodyPr wrap="square" rtlCol="0">
            <a:spAutoFit/>
          </a:bodyPr>
          <a:lstStyle/>
          <a:p>
            <a:pPr marL="171450" indent="-171450">
              <a:buFont typeface="Arial" panose="020B0604020202020204" pitchFamily="34" charset="0"/>
              <a:buChar char="•"/>
            </a:pPr>
            <a:r>
              <a:rPr lang="en-GB" sz="1200" dirty="0"/>
              <a:t>Identify different materials which objects are made from.</a:t>
            </a:r>
          </a:p>
          <a:p>
            <a:pPr marL="171450" indent="-171450">
              <a:buFont typeface="Arial" panose="020B0604020202020204" pitchFamily="34" charset="0"/>
              <a:buChar char="•"/>
            </a:pPr>
            <a:r>
              <a:rPr lang="en-GB" sz="1200" dirty="0"/>
              <a:t>Describe physical properties of everyday materials.</a:t>
            </a:r>
          </a:p>
          <a:p>
            <a:pPr marL="171450" indent="-171450">
              <a:buFont typeface="Arial" panose="020B0604020202020204" pitchFamily="34" charset="0"/>
              <a:buChar char="•"/>
            </a:pPr>
            <a:r>
              <a:rPr lang="en-GB" sz="1200" dirty="0"/>
              <a:t>Compare how suitable a variety of everyday materials are, including wood, metal, plastic, glass, brick, rock, paper and cardboard for particular uses</a:t>
            </a:r>
          </a:p>
        </p:txBody>
      </p:sp>
      <p:sp>
        <p:nvSpPr>
          <p:cNvPr id="31" name="Rectangle 30"/>
          <p:cNvSpPr/>
          <p:nvPr/>
        </p:nvSpPr>
        <p:spPr>
          <a:xfrm>
            <a:off x="3247686" y="1103858"/>
            <a:ext cx="3518874" cy="10248960"/>
          </a:xfrm>
          <a:prstGeom prst="rect">
            <a:avLst/>
          </a:prstGeom>
          <a:noFill/>
        </p:spPr>
        <p:txBody>
          <a:bodyPr wrap="square" lIns="91440" tIns="45720" rIns="91440" bIns="45720">
            <a:spAutoFit/>
          </a:bodyPr>
          <a:lstStyle/>
          <a:p>
            <a:pPr algn="ctr"/>
            <a:r>
              <a:rPr lang="en-US" sz="1600" u="sng" dirty="0">
                <a:ln w="0"/>
                <a:effectLst>
                  <a:outerShdw blurRad="38100" dist="19050" dir="2700000" algn="tl" rotWithShape="0">
                    <a:schemeClr val="dk1">
                      <a:alpha val="40000"/>
                    </a:schemeClr>
                  </a:outerShdw>
                </a:effectLst>
              </a:rPr>
              <a:t>New Learning</a:t>
            </a:r>
          </a:p>
          <a:p>
            <a:r>
              <a:rPr lang="en-US" sz="1100" b="1" u="sng" dirty="0">
                <a:ln w="0"/>
                <a:effectLst>
                  <a:outerShdw blurRad="38100" dist="19050" dir="2700000" algn="tl" rotWithShape="0">
                    <a:schemeClr val="dk1">
                      <a:alpha val="40000"/>
                    </a:schemeClr>
                  </a:outerShdw>
                </a:effectLst>
              </a:rPr>
              <a:t>Lessons 1 &amp; 2:</a:t>
            </a:r>
          </a:p>
          <a:p>
            <a:pPr marL="171450" indent="-171450">
              <a:buFont typeface="Arial" panose="020B0604020202020204" pitchFamily="34" charset="0"/>
              <a:buChar char="•"/>
            </a:pPr>
            <a:r>
              <a:rPr lang="en-US" sz="1100" dirty="0">
                <a:ln w="0"/>
                <a:effectLst>
                  <a:outerShdw blurRad="38100" dist="19050" dir="2700000" algn="tl" rotWithShape="0">
                    <a:schemeClr val="dk1">
                      <a:alpha val="40000"/>
                    </a:schemeClr>
                  </a:outerShdw>
                </a:effectLst>
              </a:rPr>
              <a:t>There are three kinds of rocks: igneous, sedimentary and metamorphic.</a:t>
            </a:r>
          </a:p>
          <a:p>
            <a:pPr marL="171450" indent="-171450">
              <a:buFont typeface="Arial" panose="020B0604020202020204" pitchFamily="34" charset="0"/>
              <a:buChar char="•"/>
            </a:pPr>
            <a:r>
              <a:rPr lang="en-US" sz="1100" dirty="0">
                <a:ln w="0"/>
                <a:effectLst>
                  <a:outerShdw blurRad="38100" dist="19050" dir="2700000" algn="tl" rotWithShape="0">
                    <a:schemeClr val="dk1">
                      <a:alpha val="40000"/>
                    </a:schemeClr>
                  </a:outerShdw>
                </a:effectLst>
              </a:rPr>
              <a:t>Igneous rocks – granite</a:t>
            </a:r>
          </a:p>
          <a:p>
            <a:r>
              <a:rPr lang="en-US" sz="1100" dirty="0">
                <a:ln w="0"/>
                <a:effectLst>
                  <a:outerShdw blurRad="38100" dist="19050" dir="2700000" algn="tl" rotWithShape="0">
                    <a:schemeClr val="dk1">
                      <a:alpha val="40000"/>
                    </a:schemeClr>
                  </a:outerShdw>
                </a:effectLst>
              </a:rPr>
              <a:t>     and basalt.  These form</a:t>
            </a:r>
          </a:p>
          <a:p>
            <a:r>
              <a:rPr lang="en-US" sz="1100" dirty="0">
                <a:ln w="0"/>
                <a:effectLst>
                  <a:outerShdw blurRad="38100" dist="19050" dir="2700000" algn="tl" rotWithShape="0">
                    <a:schemeClr val="dk1">
                      <a:alpha val="40000"/>
                    </a:schemeClr>
                  </a:outerShdw>
                </a:effectLst>
              </a:rPr>
              <a:t>     from molten rock below the Earth’s crust.</a:t>
            </a:r>
          </a:p>
          <a:p>
            <a:pPr marL="171450" indent="-171450">
              <a:buFont typeface="Arial" panose="020B0604020202020204" pitchFamily="34" charset="0"/>
              <a:buChar char="•"/>
            </a:pPr>
            <a:r>
              <a:rPr lang="en-US" sz="1100" dirty="0">
                <a:ln w="0"/>
                <a:effectLst>
                  <a:outerShdw blurRad="38100" dist="19050" dir="2700000" algn="tl" rotWithShape="0">
                    <a:schemeClr val="dk1">
                      <a:alpha val="40000"/>
                    </a:schemeClr>
                  </a:outerShdw>
                </a:effectLst>
              </a:rPr>
              <a:t>Sedimentary rocks – limestone and sandstone.  These form when small, weathered fragments of rock or shell settle and stick together (often in layers).</a:t>
            </a:r>
          </a:p>
          <a:p>
            <a:pPr marL="171450" indent="-171450">
              <a:buFont typeface="Arial" panose="020B0604020202020204" pitchFamily="34" charset="0"/>
              <a:buChar char="•"/>
            </a:pPr>
            <a:r>
              <a:rPr lang="en-US" sz="1100" dirty="0">
                <a:ln w="0"/>
                <a:effectLst>
                  <a:outerShdw blurRad="38100" dist="19050" dir="2700000" algn="tl" rotWithShape="0">
                    <a:schemeClr val="dk1">
                      <a:alpha val="40000"/>
                    </a:schemeClr>
                  </a:outerShdw>
                </a:effectLst>
              </a:rPr>
              <a:t>Metamorphic rock – marble </a:t>
            </a:r>
          </a:p>
          <a:p>
            <a:r>
              <a:rPr lang="en-US" sz="1100" dirty="0">
                <a:ln w="0"/>
                <a:effectLst>
                  <a:outerShdw blurRad="38100" dist="19050" dir="2700000" algn="tl" rotWithShape="0">
                    <a:schemeClr val="dk1">
                      <a:alpha val="40000"/>
                    </a:schemeClr>
                  </a:outerShdw>
                </a:effectLst>
              </a:rPr>
              <a:t>     and slate.  These are </a:t>
            </a:r>
          </a:p>
          <a:p>
            <a:r>
              <a:rPr lang="en-US" sz="1100" dirty="0">
                <a:ln w="0"/>
                <a:effectLst>
                  <a:outerShdw blurRad="38100" dist="19050" dir="2700000" algn="tl" rotWithShape="0">
                    <a:schemeClr val="dk1">
                      <a:alpha val="40000"/>
                    </a:schemeClr>
                  </a:outerShdw>
                </a:effectLst>
              </a:rPr>
              <a:t>     formed when rocks in the </a:t>
            </a:r>
          </a:p>
          <a:p>
            <a:r>
              <a:rPr lang="en-US" sz="1100" dirty="0">
                <a:ln w="0"/>
                <a:effectLst>
                  <a:outerShdw blurRad="38100" dist="19050" dir="2700000" algn="tl" rotWithShape="0">
                    <a:schemeClr val="dk1">
                      <a:alpha val="40000"/>
                    </a:schemeClr>
                  </a:outerShdw>
                </a:effectLst>
              </a:rPr>
              <a:t>     Earth’s crust get squashed </a:t>
            </a:r>
          </a:p>
          <a:p>
            <a:r>
              <a:rPr lang="en-US" sz="1100" dirty="0">
                <a:ln w="0"/>
                <a:effectLst>
                  <a:outerShdw blurRad="38100" dist="19050" dir="2700000" algn="tl" rotWithShape="0">
                    <a:schemeClr val="dk1">
                      <a:alpha val="40000"/>
                    </a:schemeClr>
                  </a:outerShdw>
                </a:effectLst>
              </a:rPr>
              <a:t>     and heated in processes such </a:t>
            </a:r>
          </a:p>
          <a:p>
            <a:r>
              <a:rPr lang="en-US" sz="1100" dirty="0">
                <a:ln w="0"/>
                <a:effectLst>
                  <a:outerShdw blurRad="38100" dist="19050" dir="2700000" algn="tl" rotWithShape="0">
                    <a:schemeClr val="dk1">
                      <a:alpha val="40000"/>
                    </a:schemeClr>
                  </a:outerShdw>
                </a:effectLst>
              </a:rPr>
              <a:t>     as when tectonic plates press against each other.</a:t>
            </a:r>
          </a:p>
          <a:p>
            <a:r>
              <a:rPr lang="en-US" sz="1100" b="1" u="sng" dirty="0">
                <a:ln w="0"/>
                <a:effectLst>
                  <a:outerShdw blurRad="38100" dist="19050" dir="2700000" algn="tl" rotWithShape="0">
                    <a:schemeClr val="dk1">
                      <a:alpha val="40000"/>
                    </a:schemeClr>
                  </a:outerShdw>
                </a:effectLst>
              </a:rPr>
              <a:t>Lesson 3:</a:t>
            </a:r>
          </a:p>
          <a:p>
            <a:pPr marL="171450" indent="-171450">
              <a:buFont typeface="Arial" panose="020B0604020202020204" pitchFamily="34" charset="0"/>
              <a:buChar char="•"/>
            </a:pPr>
            <a:r>
              <a:rPr lang="en-US" sz="1100" dirty="0">
                <a:ln w="0"/>
                <a:effectLst>
                  <a:outerShdw blurRad="38100" dist="19050" dir="2700000" algn="tl" rotWithShape="0">
                    <a:schemeClr val="dk1">
                      <a:alpha val="40000"/>
                    </a:schemeClr>
                  </a:outerShdw>
                </a:effectLst>
              </a:rPr>
              <a:t>The earth has a sold crust </a:t>
            </a:r>
          </a:p>
          <a:p>
            <a:r>
              <a:rPr lang="en-US" sz="1100" dirty="0">
                <a:ln w="0"/>
                <a:effectLst>
                  <a:outerShdw blurRad="38100" dist="19050" dir="2700000" algn="tl" rotWithShape="0">
                    <a:schemeClr val="dk1">
                      <a:alpha val="40000"/>
                    </a:schemeClr>
                  </a:outerShdw>
                </a:effectLst>
              </a:rPr>
              <a:t>     made up of tectonic plates </a:t>
            </a:r>
          </a:p>
          <a:p>
            <a:r>
              <a:rPr lang="en-US" sz="1100" dirty="0">
                <a:ln w="0"/>
                <a:effectLst>
                  <a:outerShdw blurRad="38100" dist="19050" dir="2700000" algn="tl" rotWithShape="0">
                    <a:schemeClr val="dk1">
                      <a:alpha val="40000"/>
                    </a:schemeClr>
                  </a:outerShdw>
                </a:effectLst>
              </a:rPr>
              <a:t>     with molten rock beneath.</a:t>
            </a:r>
          </a:p>
          <a:p>
            <a:r>
              <a:rPr lang="en-US" sz="1100" b="1" u="sng" dirty="0">
                <a:ln w="0"/>
                <a:effectLst>
                  <a:outerShdw blurRad="38100" dist="19050" dir="2700000" algn="tl" rotWithShape="0">
                    <a:schemeClr val="dk1">
                      <a:alpha val="40000"/>
                    </a:schemeClr>
                  </a:outerShdw>
                </a:effectLst>
              </a:rPr>
              <a:t>Lessons 4 &amp; 5:</a:t>
            </a:r>
            <a:endParaRPr lang="en-US" sz="11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r>
              <a:rPr lang="en-US" sz="1100" dirty="0">
                <a:ln w="0"/>
                <a:effectLst>
                  <a:outerShdw blurRad="38100" dist="19050" dir="2700000" algn="tl" rotWithShape="0">
                    <a:schemeClr val="dk1">
                      <a:alpha val="40000"/>
                    </a:schemeClr>
                  </a:outerShdw>
                </a:effectLst>
              </a:rPr>
              <a:t>Fossils form when a plant or animal dies.  It is quickly covered in mud so then it cannot be rotted by microbes or eaten by scavenging animals.  In time layers of sediment build, squashing the mud and turning it to stone around the dead plant or animal.</a:t>
            </a:r>
          </a:p>
          <a:p>
            <a:r>
              <a:rPr lang="en-US" sz="1100" b="1" u="sng" dirty="0">
                <a:ln w="0"/>
                <a:effectLst>
                  <a:outerShdw blurRad="38100" dist="19050" dir="2700000" algn="tl" rotWithShape="0">
                    <a:schemeClr val="dk1">
                      <a:alpha val="40000"/>
                    </a:schemeClr>
                  </a:outerShdw>
                </a:effectLst>
              </a:rPr>
              <a:t>Lesson 6:</a:t>
            </a:r>
          </a:p>
          <a:p>
            <a:pPr marL="171450" indent="-171450">
              <a:buFont typeface="Arial" panose="020B0604020202020204" pitchFamily="34" charset="0"/>
              <a:buChar char="•"/>
            </a:pPr>
            <a:r>
              <a:rPr lang="en-US" sz="1100" dirty="0">
                <a:ln w="0"/>
                <a:effectLst>
                  <a:outerShdw blurRad="38100" dist="19050" dir="2700000" algn="tl" rotWithShape="0">
                    <a:schemeClr val="dk1">
                      <a:alpha val="40000"/>
                    </a:schemeClr>
                  </a:outerShdw>
                </a:effectLst>
              </a:rPr>
              <a:t>Soil is made from tiny particles of rock broken down by the action of the weather.</a:t>
            </a: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a:p>
            <a:pPr marL="171450" indent="-171450">
              <a:buFont typeface="Arial" panose="020B0604020202020204" pitchFamily="34" charset="0"/>
              <a:buChar char="•"/>
            </a:pPr>
            <a:endParaRPr lang="en-US" sz="1200" dirty="0">
              <a:ln w="0"/>
              <a:effectLst>
                <a:outerShdw blurRad="38100" dist="19050" dir="2700000" algn="tl" rotWithShape="0">
                  <a:schemeClr val="dk1">
                    <a:alpha val="40000"/>
                  </a:schemeClr>
                </a:outerShdw>
              </a:effectLst>
            </a:endParaRPr>
          </a:p>
        </p:txBody>
      </p:sp>
      <p:sp>
        <p:nvSpPr>
          <p:cNvPr id="3" name="TextBox 2"/>
          <p:cNvSpPr txBox="1"/>
          <p:nvPr/>
        </p:nvSpPr>
        <p:spPr>
          <a:xfrm>
            <a:off x="7111974" y="1680487"/>
            <a:ext cx="2592692" cy="461665"/>
          </a:xfrm>
          <a:prstGeom prst="rect">
            <a:avLst/>
          </a:prstGeom>
          <a:noFill/>
        </p:spPr>
        <p:txBody>
          <a:bodyPr wrap="square" rtlCol="0">
            <a:spAutoFit/>
          </a:bodyPr>
          <a:lstStyle/>
          <a:p>
            <a:endParaRPr lang="en-US" sz="1200" b="1" dirty="0"/>
          </a:p>
          <a:p>
            <a:endParaRPr lang="en-US" sz="1200" dirty="0"/>
          </a:p>
        </p:txBody>
      </p:sp>
      <p:grpSp>
        <p:nvGrpSpPr>
          <p:cNvPr id="37" name="Group 36"/>
          <p:cNvGrpSpPr/>
          <p:nvPr/>
        </p:nvGrpSpPr>
        <p:grpSpPr>
          <a:xfrm>
            <a:off x="136640" y="3632347"/>
            <a:ext cx="3061501" cy="2789911"/>
            <a:chOff x="162152" y="547839"/>
            <a:chExt cx="2797201" cy="5174956"/>
          </a:xfrm>
        </p:grpSpPr>
        <p:sp>
          <p:nvSpPr>
            <p:cNvPr id="38" name="Rounded Rectangle 37"/>
            <p:cNvSpPr/>
            <p:nvPr/>
          </p:nvSpPr>
          <p:spPr>
            <a:xfrm>
              <a:off x="162153" y="547839"/>
              <a:ext cx="2797200" cy="5174956"/>
            </a:xfrm>
            <a:prstGeom prst="roundRect">
              <a:avLst/>
            </a:prstGeom>
            <a:solidFill>
              <a:schemeClr val="accent6">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Rectangle 38"/>
            <p:cNvSpPr/>
            <p:nvPr/>
          </p:nvSpPr>
          <p:spPr>
            <a:xfrm>
              <a:off x="162152" y="547839"/>
              <a:ext cx="2789745" cy="4738380"/>
            </a:xfrm>
            <a:prstGeom prst="rect">
              <a:avLst/>
            </a:prstGeom>
            <a:noFill/>
          </p:spPr>
          <p:txBody>
            <a:bodyPr wrap="square" lIns="91440" tIns="45720" rIns="91440" bIns="45720">
              <a:spAutoFit/>
            </a:bodyPr>
            <a:lstStyle/>
            <a:p>
              <a:pPr algn="ctr"/>
              <a:r>
                <a:rPr lang="en-US" sz="1600" b="0" u="sng" cap="none" spc="0" dirty="0">
                  <a:ln w="0"/>
                  <a:solidFill>
                    <a:schemeClr val="tx1"/>
                  </a:solidFill>
                  <a:effectLst>
                    <a:outerShdw blurRad="38100" dist="19050" dir="2700000" algn="tl" rotWithShape="0">
                      <a:schemeClr val="dk1">
                        <a:alpha val="40000"/>
                      </a:schemeClr>
                    </a:outerShdw>
                  </a:effectLst>
                </a:rPr>
                <a:t>Investigations</a:t>
              </a:r>
            </a:p>
            <a:p>
              <a:pPr algn="ctr"/>
              <a:r>
                <a:rPr lang="en-US" sz="1200" b="1" u="sng" dirty="0">
                  <a:ln w="0"/>
                </a:rPr>
                <a:t>Do rocks have different properties?</a:t>
              </a:r>
            </a:p>
            <a:p>
              <a:pPr marL="171450" indent="-171450">
                <a:buFont typeface="Arial" panose="020B0604020202020204" pitchFamily="34" charset="0"/>
                <a:buChar char="•"/>
              </a:pPr>
              <a:r>
                <a:rPr lang="en-US" sz="1100" dirty="0">
                  <a:ln w="0"/>
                </a:rPr>
                <a:t>Ask </a:t>
              </a:r>
              <a:r>
                <a:rPr lang="en-US" sz="1100" b="1" dirty="0">
                  <a:ln w="0"/>
                </a:rPr>
                <a:t>questions</a:t>
              </a:r>
              <a:r>
                <a:rPr lang="en-US" sz="1100" dirty="0">
                  <a:ln w="0"/>
                </a:rPr>
                <a:t> and use scientific enquiry to answer them.</a:t>
              </a:r>
            </a:p>
            <a:p>
              <a:pPr marL="171450" indent="-171450">
                <a:buFont typeface="Arial" panose="020B0604020202020204" pitchFamily="34" charset="0"/>
                <a:buChar char="•"/>
              </a:pPr>
              <a:r>
                <a:rPr lang="en-US" sz="1100" b="0" cap="none" spc="0" dirty="0">
                  <a:ln w="0"/>
                  <a:solidFill>
                    <a:schemeClr val="tx1"/>
                  </a:solidFill>
                </a:rPr>
                <a:t>Set up </a:t>
              </a:r>
              <a:r>
                <a:rPr lang="en-US" sz="1100" b="1" cap="none" spc="0" dirty="0">
                  <a:ln w="0"/>
                  <a:solidFill>
                    <a:schemeClr val="tx1"/>
                  </a:solidFill>
                </a:rPr>
                <a:t>practical enquires </a:t>
              </a:r>
              <a:r>
                <a:rPr lang="en-US" sz="1100" b="0" cap="none" spc="0" dirty="0">
                  <a:ln w="0"/>
                  <a:solidFill>
                    <a:schemeClr val="tx1"/>
                  </a:solidFill>
                </a:rPr>
                <a:t>which are </a:t>
              </a:r>
              <a:r>
                <a:rPr lang="en-US" sz="1100" b="1" cap="none" spc="0" dirty="0">
                  <a:ln w="0"/>
                  <a:solidFill>
                    <a:schemeClr val="tx1"/>
                  </a:solidFill>
                </a:rPr>
                <a:t>fair.</a:t>
              </a:r>
            </a:p>
            <a:p>
              <a:pPr marL="171450" indent="-171450">
                <a:buFont typeface="Arial" panose="020B0604020202020204" pitchFamily="34" charset="0"/>
                <a:buChar char="•"/>
              </a:pPr>
              <a:r>
                <a:rPr lang="en-US" sz="1100" dirty="0">
                  <a:ln w="0"/>
                </a:rPr>
                <a:t>Make careful </a:t>
              </a:r>
              <a:r>
                <a:rPr lang="en-US" sz="1100" b="1" dirty="0">
                  <a:ln w="0"/>
                </a:rPr>
                <a:t>observations</a:t>
              </a:r>
              <a:r>
                <a:rPr lang="en-US" sz="1100" dirty="0">
                  <a:ln w="0"/>
                </a:rPr>
                <a:t>.</a:t>
              </a:r>
            </a:p>
            <a:p>
              <a:pPr marL="171450" indent="-171450">
                <a:buFont typeface="Arial" panose="020B0604020202020204" pitchFamily="34" charset="0"/>
                <a:buChar char="•"/>
              </a:pPr>
              <a:r>
                <a:rPr lang="en-US" sz="1100" b="0" cap="none" spc="0" dirty="0">
                  <a:ln w="0"/>
                  <a:solidFill>
                    <a:schemeClr val="tx1"/>
                  </a:solidFill>
                </a:rPr>
                <a:t>Gather</a:t>
              </a:r>
              <a:r>
                <a:rPr lang="en-US" sz="1100" b="1" cap="none" spc="0" dirty="0">
                  <a:ln w="0"/>
                  <a:solidFill>
                    <a:schemeClr val="tx1"/>
                  </a:solidFill>
                </a:rPr>
                <a:t> data </a:t>
              </a:r>
              <a:r>
                <a:rPr lang="en-US" sz="1100" b="0" cap="none" spc="0" dirty="0">
                  <a:ln w="0"/>
                  <a:solidFill>
                    <a:schemeClr val="tx1"/>
                  </a:solidFill>
                </a:rPr>
                <a:t>in order to answer questions.</a:t>
              </a:r>
            </a:p>
            <a:p>
              <a:pPr marL="171450" indent="-171450">
                <a:buFont typeface="Arial" panose="020B0604020202020204" pitchFamily="34" charset="0"/>
                <a:buChar char="•"/>
              </a:pPr>
              <a:r>
                <a:rPr lang="en-US" sz="1100" dirty="0">
                  <a:ln w="0"/>
                </a:rPr>
                <a:t>Record findings using</a:t>
              </a:r>
              <a:r>
                <a:rPr lang="en-US" sz="1100" b="1" dirty="0">
                  <a:ln w="0"/>
                </a:rPr>
                <a:t> labelled diagrams and tables.</a:t>
              </a:r>
            </a:p>
            <a:p>
              <a:pPr marL="171450" indent="-171450">
                <a:buFont typeface="Arial" panose="020B0604020202020204" pitchFamily="34" charset="0"/>
                <a:buChar char="•"/>
              </a:pPr>
              <a:r>
                <a:rPr lang="en-US" sz="1100" b="0" cap="none" spc="0" dirty="0">
                  <a:ln w="0"/>
                  <a:solidFill>
                    <a:schemeClr val="tx1"/>
                  </a:solidFill>
                </a:rPr>
                <a:t>Use oral explanations of </a:t>
              </a:r>
              <a:r>
                <a:rPr lang="en-US" sz="1100" b="1" cap="none" spc="0" dirty="0">
                  <a:ln w="0"/>
                  <a:solidFill>
                    <a:schemeClr val="tx1"/>
                  </a:solidFill>
                </a:rPr>
                <a:t>results and conclusions</a:t>
              </a:r>
              <a:r>
                <a:rPr lang="en-US" sz="1100" b="1" dirty="0">
                  <a:ln w="0"/>
                </a:rPr>
                <a:t>.</a:t>
              </a:r>
            </a:p>
            <a:p>
              <a:pPr marL="171450" indent="-171450">
                <a:buFont typeface="Arial" panose="020B0604020202020204" pitchFamily="34" charset="0"/>
                <a:buChar char="•"/>
              </a:pPr>
              <a:r>
                <a:rPr lang="en-US" sz="1100" cap="none" spc="0" dirty="0">
                  <a:ln w="0"/>
                  <a:solidFill>
                    <a:schemeClr val="tx1"/>
                  </a:solidFill>
                </a:rPr>
                <a:t>Draw conclusions based on the results.</a:t>
              </a:r>
            </a:p>
            <a:p>
              <a:pPr marL="171450" indent="-171450">
                <a:buFont typeface="Arial" panose="020B0604020202020204" pitchFamily="34" charset="0"/>
                <a:buChar char="•"/>
              </a:pPr>
              <a:r>
                <a:rPr lang="en-US" sz="1100" b="1" dirty="0">
                  <a:ln w="0"/>
                </a:rPr>
                <a:t>Make predictions </a:t>
              </a:r>
              <a:r>
                <a:rPr lang="en-US" sz="1100" dirty="0">
                  <a:ln w="0"/>
                </a:rPr>
                <a:t>– which rocks would be useful for everyday purposes.</a:t>
              </a:r>
              <a:endParaRPr lang="en-US" sz="1100" cap="none" spc="0" dirty="0">
                <a:ln w="0"/>
                <a:solidFill>
                  <a:schemeClr val="tx1"/>
                </a:solidFill>
              </a:endParaRPr>
            </a:p>
          </p:txBody>
        </p:sp>
      </p:grpSp>
      <p:sp>
        <p:nvSpPr>
          <p:cNvPr id="35" name="AutoShape 2" descr="Image result for arthropods"/>
          <p:cNvSpPr>
            <a:spLocks noChangeAspect="1" noChangeArrowheads="1"/>
          </p:cNvSpPr>
          <p:nvPr/>
        </p:nvSpPr>
        <p:spPr bwMode="auto">
          <a:xfrm>
            <a:off x="63500" y="-960438"/>
            <a:ext cx="2743200" cy="20097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grpSp>
        <p:nvGrpSpPr>
          <p:cNvPr id="48" name="Group 47"/>
          <p:cNvGrpSpPr/>
          <p:nvPr/>
        </p:nvGrpSpPr>
        <p:grpSpPr>
          <a:xfrm>
            <a:off x="7002786" y="1138182"/>
            <a:ext cx="2839016" cy="1874561"/>
            <a:chOff x="6899342" y="1367421"/>
            <a:chExt cx="2795452" cy="5224441"/>
          </a:xfrm>
        </p:grpSpPr>
        <p:sp>
          <p:nvSpPr>
            <p:cNvPr id="49" name="Rounded Rectangle 48"/>
            <p:cNvSpPr/>
            <p:nvPr/>
          </p:nvSpPr>
          <p:spPr>
            <a:xfrm>
              <a:off x="6899342" y="1416905"/>
              <a:ext cx="2795452" cy="5174957"/>
            </a:xfrm>
            <a:prstGeom prst="roundRect">
              <a:avLst/>
            </a:prstGeom>
            <a:solidFill>
              <a:schemeClr val="accent4">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0" name="Rectangle 49"/>
            <p:cNvSpPr/>
            <p:nvPr/>
          </p:nvSpPr>
          <p:spPr>
            <a:xfrm>
              <a:off x="6899343" y="1367421"/>
              <a:ext cx="2752787" cy="4374675"/>
            </a:xfrm>
            <a:prstGeom prst="rect">
              <a:avLst/>
            </a:prstGeom>
            <a:noFill/>
          </p:spPr>
          <p:txBody>
            <a:bodyPr wrap="square" lIns="91440" tIns="45720" rIns="91440" bIns="45720">
              <a:spAutoFit/>
            </a:bodyPr>
            <a:lstStyle/>
            <a:p>
              <a:pPr algn="ctr"/>
              <a:r>
                <a:rPr lang="en-US" sz="2400" b="0" u="sng" cap="none" spc="0" dirty="0">
                  <a:ln w="0"/>
                  <a:solidFill>
                    <a:schemeClr val="tx1"/>
                  </a:solidFill>
                  <a:effectLst>
                    <a:outerShdw blurRad="38100" dist="19050" dir="2700000" algn="tl" rotWithShape="0">
                      <a:schemeClr val="dk1">
                        <a:alpha val="40000"/>
                      </a:schemeClr>
                    </a:outerShdw>
                  </a:effectLst>
                </a:rPr>
                <a:t>Vocabulary</a:t>
              </a:r>
            </a:p>
            <a:p>
              <a:r>
                <a:rPr lang="en-US" sz="1200" dirty="0">
                  <a:ln w="0"/>
                  <a:effectLst>
                    <a:outerShdw blurRad="38100" dist="19050" dir="2700000" algn="tl" rotWithShape="0">
                      <a:schemeClr val="dk1">
                        <a:alpha val="40000"/>
                      </a:schemeClr>
                    </a:outerShdw>
                  </a:effectLst>
                </a:rPr>
                <a:t>   decay	matter		melting</a:t>
              </a:r>
            </a:p>
            <a:p>
              <a:r>
                <a:rPr lang="en-US" sz="1200" dirty="0">
                  <a:ln w="0"/>
                  <a:effectLst>
                    <a:outerShdw blurRad="38100" dist="19050" dir="2700000" algn="tl" rotWithShape="0">
                      <a:schemeClr val="dk1">
                        <a:alpha val="40000"/>
                      </a:schemeClr>
                    </a:outerShdw>
                  </a:effectLst>
                </a:rPr>
                <a:t>   material	</a:t>
              </a:r>
              <a:r>
                <a:rPr lang="en-US" sz="1200" b="1" dirty="0">
                  <a:ln w="0"/>
                  <a:effectLst>
                    <a:outerShdw blurRad="38100" dist="19050" dir="2700000" algn="tl" rotWithShape="0">
                      <a:schemeClr val="dk1">
                        <a:alpha val="40000"/>
                      </a:schemeClr>
                    </a:outerShdw>
                  </a:effectLst>
                </a:rPr>
                <a:t>extinction	igneous</a:t>
              </a:r>
            </a:p>
            <a:p>
              <a:r>
                <a:rPr lang="en-US" sz="1200" b="1" dirty="0">
                  <a:ln w="0"/>
                  <a:effectLst>
                    <a:outerShdw blurRad="38100" dist="19050" dir="2700000" algn="tl" rotWithShape="0">
                      <a:schemeClr val="dk1">
                        <a:alpha val="40000"/>
                      </a:schemeClr>
                    </a:outerShdw>
                  </a:effectLst>
                </a:rPr>
                <a:t>   sedimentary		paleontologist</a:t>
              </a:r>
            </a:p>
            <a:p>
              <a:r>
                <a:rPr lang="en-US" sz="1200" b="1" dirty="0">
                  <a:ln w="0"/>
                  <a:effectLst>
                    <a:outerShdw blurRad="38100" dist="19050" dir="2700000" algn="tl" rotWithShape="0">
                      <a:schemeClr val="dk1">
                        <a:alpha val="40000"/>
                      </a:schemeClr>
                    </a:outerShdw>
                  </a:effectLst>
                </a:rPr>
                <a:t>   weathering	molten rock	crust</a:t>
              </a:r>
            </a:p>
            <a:p>
              <a:r>
                <a:rPr lang="en-US" sz="1200" b="1" dirty="0">
                  <a:ln w="0"/>
                  <a:effectLst>
                    <a:outerShdw blurRad="38100" dist="19050" dir="2700000" algn="tl" rotWithShape="0">
                      <a:schemeClr val="dk1">
                        <a:alpha val="40000"/>
                      </a:schemeClr>
                    </a:outerShdw>
                  </a:effectLst>
                </a:rPr>
                <a:t>   tectonic plates	scavengers</a:t>
              </a:r>
            </a:p>
            <a:p>
              <a:r>
                <a:rPr lang="en-US" sz="1200" b="1" dirty="0">
                  <a:ln w="0"/>
                  <a:effectLst>
                    <a:outerShdw blurRad="38100" dist="19050" dir="2700000" algn="tl" rotWithShape="0">
                      <a:schemeClr val="dk1">
                        <a:alpha val="40000"/>
                      </a:schemeClr>
                    </a:outerShdw>
                  </a:effectLst>
                </a:rPr>
                <a:t>   fossil              </a:t>
              </a:r>
              <a:r>
                <a:rPr lang="en-US" sz="1200" dirty="0">
                  <a:ln w="0"/>
                  <a:effectLst>
                    <a:outerShdw blurRad="38100" dist="19050" dir="2700000" algn="tl" rotWithShape="0">
                      <a:schemeClr val="dk1">
                        <a:alpha val="40000"/>
                      </a:schemeClr>
                    </a:outerShdw>
                  </a:effectLst>
                </a:rPr>
                <a:t>	</a:t>
              </a:r>
              <a:endParaRPr lang="en-US" sz="1200" b="1" cap="none" spc="0" dirty="0">
                <a:ln w="0"/>
                <a:solidFill>
                  <a:schemeClr val="tx1"/>
                </a:solidFill>
                <a:effectLst>
                  <a:outerShdw blurRad="38100" dist="19050" dir="2700000" algn="tl" rotWithShape="0">
                    <a:schemeClr val="dk1">
                      <a:alpha val="40000"/>
                    </a:schemeClr>
                  </a:outerShdw>
                </a:effectLst>
              </a:endParaRPr>
            </a:p>
          </p:txBody>
        </p:sp>
      </p:grpSp>
      <p:sp>
        <p:nvSpPr>
          <p:cNvPr id="51" name="Rectangle 50"/>
          <p:cNvSpPr/>
          <p:nvPr/>
        </p:nvSpPr>
        <p:spPr>
          <a:xfrm>
            <a:off x="8115144" y="3699511"/>
            <a:ext cx="184731" cy="307777"/>
          </a:xfrm>
          <a:prstGeom prst="rect">
            <a:avLst/>
          </a:prstGeom>
        </p:spPr>
        <p:txBody>
          <a:bodyPr wrap="none">
            <a:spAutoFit/>
          </a:bodyPr>
          <a:lstStyle/>
          <a:p>
            <a:endParaRPr lang="en-GB" sz="1400" dirty="0"/>
          </a:p>
        </p:txBody>
      </p:sp>
      <p:sp>
        <p:nvSpPr>
          <p:cNvPr id="55" name="Rectangle 54"/>
          <p:cNvSpPr/>
          <p:nvPr/>
        </p:nvSpPr>
        <p:spPr>
          <a:xfrm>
            <a:off x="8235000" y="4471897"/>
            <a:ext cx="184731" cy="307777"/>
          </a:xfrm>
          <a:prstGeom prst="rect">
            <a:avLst/>
          </a:prstGeom>
        </p:spPr>
        <p:txBody>
          <a:bodyPr wrap="none">
            <a:spAutoFit/>
          </a:bodyPr>
          <a:lstStyle/>
          <a:p>
            <a:endParaRPr lang="en-GB" sz="1400" dirty="0"/>
          </a:p>
        </p:txBody>
      </p:sp>
      <p:sp>
        <p:nvSpPr>
          <p:cNvPr id="57" name="Rectangle 56"/>
          <p:cNvSpPr/>
          <p:nvPr/>
        </p:nvSpPr>
        <p:spPr>
          <a:xfrm>
            <a:off x="8249211" y="5370819"/>
            <a:ext cx="184731" cy="307777"/>
          </a:xfrm>
          <a:prstGeom prst="rect">
            <a:avLst/>
          </a:prstGeom>
        </p:spPr>
        <p:txBody>
          <a:bodyPr wrap="none">
            <a:spAutoFit/>
          </a:bodyPr>
          <a:lstStyle/>
          <a:p>
            <a:endParaRPr lang="en-GB" sz="1400" dirty="0"/>
          </a:p>
        </p:txBody>
      </p:sp>
      <p:sp>
        <p:nvSpPr>
          <p:cNvPr id="17" name="AutoShape 2" descr="Image result for life cycle of human"/>
          <p:cNvSpPr>
            <a:spLocks noChangeAspect="1" noChangeArrowheads="1"/>
          </p:cNvSpPr>
          <p:nvPr/>
        </p:nvSpPr>
        <p:spPr bwMode="auto">
          <a:xfrm>
            <a:off x="63500" y="-419100"/>
            <a:ext cx="2847975" cy="8858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21" name="Picture 2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8538" y="2982192"/>
            <a:ext cx="945004" cy="663587"/>
          </a:xfrm>
          <a:prstGeom prst="rect">
            <a:avLst/>
          </a:prstGeom>
        </p:spPr>
      </p:pic>
      <p:pic>
        <p:nvPicPr>
          <p:cNvPr id="25" name="Picture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78013" y="3959635"/>
            <a:ext cx="1470419" cy="757017"/>
          </a:xfrm>
          <a:prstGeom prst="rect">
            <a:avLst/>
          </a:prstGeom>
        </p:spPr>
      </p:pic>
      <p:pic>
        <p:nvPicPr>
          <p:cNvPr id="29" name="Picture 2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05859" y="3647814"/>
            <a:ext cx="809499" cy="549407"/>
          </a:xfrm>
          <a:prstGeom prst="rect">
            <a:avLst/>
          </a:prstGeom>
        </p:spPr>
      </p:pic>
      <p:pic>
        <p:nvPicPr>
          <p:cNvPr id="30" name="Picture 2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94675" y="3609573"/>
            <a:ext cx="609590" cy="718045"/>
          </a:xfrm>
          <a:prstGeom prst="rect">
            <a:avLst/>
          </a:prstGeom>
        </p:spPr>
      </p:pic>
      <p:pic>
        <p:nvPicPr>
          <p:cNvPr id="32" name="Picture 31"/>
          <p:cNvPicPr>
            <a:picLocks noChangeAspect="1"/>
          </p:cNvPicPr>
          <p:nvPr/>
        </p:nvPicPr>
        <p:blipFill>
          <a:blip r:embed="rId6"/>
          <a:stretch>
            <a:fillRect/>
          </a:stretch>
        </p:blipFill>
        <p:spPr>
          <a:xfrm>
            <a:off x="7092700" y="4275252"/>
            <a:ext cx="809625" cy="200025"/>
          </a:xfrm>
          <a:prstGeom prst="rect">
            <a:avLst/>
          </a:prstGeom>
        </p:spPr>
      </p:pic>
      <p:pic>
        <p:nvPicPr>
          <p:cNvPr id="33" name="Picture 32"/>
          <p:cNvPicPr>
            <a:picLocks noChangeAspect="1"/>
          </p:cNvPicPr>
          <p:nvPr/>
        </p:nvPicPr>
        <p:blipFill>
          <a:blip r:embed="rId7"/>
          <a:stretch>
            <a:fillRect/>
          </a:stretch>
        </p:blipFill>
        <p:spPr>
          <a:xfrm>
            <a:off x="8046682" y="4416989"/>
            <a:ext cx="733425" cy="219075"/>
          </a:xfrm>
          <a:prstGeom prst="rect">
            <a:avLst/>
          </a:prstGeom>
        </p:spPr>
      </p:pic>
      <p:pic>
        <p:nvPicPr>
          <p:cNvPr id="34" name="Picture 3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012538" y="3630980"/>
            <a:ext cx="684132" cy="643889"/>
          </a:xfrm>
          <a:prstGeom prst="rect">
            <a:avLst/>
          </a:prstGeom>
        </p:spPr>
      </p:pic>
      <p:pic>
        <p:nvPicPr>
          <p:cNvPr id="42" name="Picture 41"/>
          <p:cNvPicPr>
            <a:picLocks noChangeAspect="1"/>
          </p:cNvPicPr>
          <p:nvPr/>
        </p:nvPicPr>
        <p:blipFill>
          <a:blip r:embed="rId9"/>
          <a:stretch>
            <a:fillRect/>
          </a:stretch>
        </p:blipFill>
        <p:spPr>
          <a:xfrm>
            <a:off x="9106954" y="4327618"/>
            <a:ext cx="495300" cy="209550"/>
          </a:xfrm>
          <a:prstGeom prst="rect">
            <a:avLst/>
          </a:prstGeom>
        </p:spPr>
      </p:pic>
      <p:pic>
        <p:nvPicPr>
          <p:cNvPr id="44" name="Picture 4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123927" y="4595882"/>
            <a:ext cx="791431" cy="527621"/>
          </a:xfrm>
          <a:prstGeom prst="rect">
            <a:avLst/>
          </a:prstGeom>
        </p:spPr>
      </p:pic>
      <p:pic>
        <p:nvPicPr>
          <p:cNvPr id="46" name="Picture 45"/>
          <p:cNvPicPr>
            <a:picLocks noChangeAspect="1"/>
          </p:cNvPicPr>
          <p:nvPr/>
        </p:nvPicPr>
        <p:blipFill>
          <a:blip r:embed="rId11"/>
          <a:stretch>
            <a:fillRect/>
          </a:stretch>
        </p:blipFill>
        <p:spPr>
          <a:xfrm>
            <a:off x="7973062" y="4834085"/>
            <a:ext cx="615694" cy="235083"/>
          </a:xfrm>
          <a:prstGeom prst="rect">
            <a:avLst/>
          </a:prstGeom>
        </p:spPr>
      </p:pic>
      <p:pic>
        <p:nvPicPr>
          <p:cNvPr id="54" name="Picture 53"/>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090409" y="5240361"/>
            <a:ext cx="1118780" cy="731869"/>
          </a:xfrm>
          <a:prstGeom prst="rect">
            <a:avLst/>
          </a:prstGeom>
        </p:spPr>
      </p:pic>
      <p:pic>
        <p:nvPicPr>
          <p:cNvPr id="56" name="Picture 55"/>
          <p:cNvPicPr>
            <a:picLocks noChangeAspect="1"/>
          </p:cNvPicPr>
          <p:nvPr/>
        </p:nvPicPr>
        <p:blipFill>
          <a:blip r:embed="rId13"/>
          <a:stretch>
            <a:fillRect/>
          </a:stretch>
        </p:blipFill>
        <p:spPr>
          <a:xfrm>
            <a:off x="7353601" y="6030515"/>
            <a:ext cx="657225" cy="228600"/>
          </a:xfrm>
          <a:prstGeom prst="rect">
            <a:avLst/>
          </a:prstGeom>
        </p:spPr>
      </p:pic>
      <p:pic>
        <p:nvPicPr>
          <p:cNvPr id="58" name="Picture 57"/>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8957193" y="4594595"/>
            <a:ext cx="629259" cy="623029"/>
          </a:xfrm>
          <a:prstGeom prst="rect">
            <a:avLst/>
          </a:prstGeom>
        </p:spPr>
      </p:pic>
      <p:pic>
        <p:nvPicPr>
          <p:cNvPr id="59" name="Picture 58"/>
          <p:cNvPicPr>
            <a:picLocks noChangeAspect="1"/>
          </p:cNvPicPr>
          <p:nvPr/>
        </p:nvPicPr>
        <p:blipFill>
          <a:blip r:embed="rId15"/>
          <a:stretch>
            <a:fillRect/>
          </a:stretch>
        </p:blipFill>
        <p:spPr>
          <a:xfrm>
            <a:off x="9038459" y="5251513"/>
            <a:ext cx="466725" cy="168320"/>
          </a:xfrm>
          <a:prstGeom prst="rect">
            <a:avLst/>
          </a:prstGeom>
        </p:spPr>
      </p:pic>
      <p:pic>
        <p:nvPicPr>
          <p:cNvPr id="60" name="Picture 59"/>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8341576" y="5419833"/>
            <a:ext cx="862114" cy="562814"/>
          </a:xfrm>
          <a:prstGeom prst="rect">
            <a:avLst/>
          </a:prstGeom>
        </p:spPr>
      </p:pic>
      <p:pic>
        <p:nvPicPr>
          <p:cNvPr id="61" name="Picture 60"/>
          <p:cNvPicPr>
            <a:picLocks noChangeAspect="1"/>
          </p:cNvPicPr>
          <p:nvPr/>
        </p:nvPicPr>
        <p:blipFill>
          <a:blip r:embed="rId17"/>
          <a:stretch>
            <a:fillRect/>
          </a:stretch>
        </p:blipFill>
        <p:spPr>
          <a:xfrm>
            <a:off x="8547618" y="6037058"/>
            <a:ext cx="409575" cy="219075"/>
          </a:xfrm>
          <a:prstGeom prst="rect">
            <a:avLst/>
          </a:prstGeom>
        </p:spPr>
      </p:pic>
      <p:pic>
        <p:nvPicPr>
          <p:cNvPr id="8" name="Picture 9">
            <a:extLst>
              <a:ext uri="{FF2B5EF4-FFF2-40B4-BE49-F238E27FC236}">
                <a16:creationId xmlns:a16="http://schemas.microsoft.com/office/drawing/2014/main" id="{296617C5-F6B9-A306-9118-46A479A1C549}"/>
              </a:ext>
            </a:extLst>
          </p:cNvPr>
          <p:cNvPicPr>
            <a:picLocks noChangeAspect="1"/>
          </p:cNvPicPr>
          <p:nvPr/>
        </p:nvPicPr>
        <p:blipFill>
          <a:blip r:embed="rId18"/>
          <a:stretch>
            <a:fillRect/>
          </a:stretch>
        </p:blipFill>
        <p:spPr>
          <a:xfrm>
            <a:off x="132360" y="117714"/>
            <a:ext cx="914222" cy="900382"/>
          </a:xfrm>
          <a:prstGeom prst="rect">
            <a:avLst/>
          </a:prstGeom>
        </p:spPr>
      </p:pic>
    </p:spTree>
    <p:extLst>
      <p:ext uri="{BB962C8B-B14F-4D97-AF65-F5344CB8AC3E}">
        <p14:creationId xmlns:p14="http://schemas.microsoft.com/office/powerpoint/2010/main" val="939695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090B9CD979FC847BC2B230DA83E6F78" ma:contentTypeVersion="15" ma:contentTypeDescription="Create a new document." ma:contentTypeScope="" ma:versionID="31420125d7f448937e8a17b0218bae02">
  <xsd:schema xmlns:xsd="http://www.w3.org/2001/XMLSchema" xmlns:xs="http://www.w3.org/2001/XMLSchema" xmlns:p="http://schemas.microsoft.com/office/2006/metadata/properties" xmlns:ns2="b7877ec7-1fa6-4738-94ed-aeb9284d5d66" xmlns:ns3="160caa6d-3b6a-4d94-a530-aff80edb17a4" targetNamespace="http://schemas.microsoft.com/office/2006/metadata/properties" ma:root="true" ma:fieldsID="5a4857ce9f3cbcf53069aa8669bf7fd9" ns2:_="" ns3:_="">
    <xsd:import namespace="b7877ec7-1fa6-4738-94ed-aeb9284d5d66"/>
    <xsd:import namespace="160caa6d-3b6a-4d94-a530-aff80edb17a4"/>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ServiceGenerationTime" minOccurs="0"/>
                <xsd:element ref="ns3:MediaServiceEventHashCode" minOccurs="0"/>
                <xsd:element ref="ns3:MediaLengthInSeconds" minOccurs="0"/>
                <xsd:element ref="ns3:MediaServiceLocation" minOccurs="0"/>
                <xsd:element ref="ns3:lcf76f155ced4ddcb4097134ff3c332f" minOccurs="0"/>
                <xsd:element ref="ns2:TaxCatchAll"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877ec7-1fa6-4738-94ed-aeb9284d5d66"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732a3229-f3cb-45f0-b9d3-9b24b58e000b}" ma:internalName="TaxCatchAll" ma:showField="CatchAllData" ma:web="b7877ec7-1fa6-4738-94ed-aeb9284d5d66">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160caa6d-3b6a-4d94-a530-aff80edb17a4"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Location" ma:index="18" nillable="true" ma:displayName="Location" ma:indexed="true"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ada12277-1e42-4a3a-bceb-361fc0e261e8"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468E81E-AEAC-481E-A05D-DF348DA93B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877ec7-1fa6-4738-94ed-aeb9284d5d66"/>
    <ds:schemaRef ds:uri="160caa6d-3b6a-4d94-a530-aff80edb17a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C2AA892-6B01-4A0F-8F96-4BAD6252532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A4 Paper (210x297 mm)</PresentationFormat>
  <Paragraphs>0</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14</cp:revision>
  <dcterms:created xsi:type="dcterms:W3CDTF">2024-10-18T19:58:42Z</dcterms:created>
  <dcterms:modified xsi:type="dcterms:W3CDTF">2024-10-18T20:02:00Z</dcterms:modified>
</cp:coreProperties>
</file>