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46F0C"/>
    <a:srgbClr val="D2A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20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89A72E-D757-4FC7-89E2-BAC426F6C6A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546E09-5BE2-4187-A3FB-A6D89F5C0C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87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803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83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473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397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5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9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72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04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054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29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0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19B5A-58F1-4750-B5E7-D6064B88CAD7}" type="datetimeFigureOut">
              <a:rPr lang="en-GB" smtClean="0"/>
              <a:t>04/02/2024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67B11-6686-4480-A9A8-8A8002624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857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AD44AE3-5D46-92F4-1D3E-3BDB2E8060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260" y="2411160"/>
            <a:ext cx="6724008" cy="72646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endParaRPr lang="en-US" sz="1700" b="1" u="sng" dirty="0">
              <a:solidFill>
                <a:srgbClr val="0070C0"/>
              </a:solidFill>
            </a:endParaRPr>
          </a:p>
          <a:p>
            <a:pPr>
              <a:lnSpc>
                <a:spcPct val="107000"/>
              </a:lnSpc>
            </a:pPr>
            <a:endParaRPr lang="en-GB" sz="2400" dirty="0"/>
          </a:p>
          <a:p>
            <a:pPr algn="l">
              <a:lnSpc>
                <a:spcPct val="107000"/>
              </a:lnSpc>
            </a:pPr>
            <a:r>
              <a:rPr lang="en-GB" sz="2400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05.02.24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Children’s Mental Health Week</a:t>
            </a:r>
          </a:p>
          <a:p>
            <a:pPr algn="l">
              <a:lnSpc>
                <a:spcPct val="107000"/>
              </a:lnSpc>
            </a:pPr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l">
              <a:lnSpc>
                <a:spcPct val="107000"/>
              </a:lnSpc>
            </a:pPr>
            <a:r>
              <a:rPr lang="en-GB" sz="2400" b="1" dirty="0">
                <a:solidFill>
                  <a:srgbClr val="0070C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09.02.24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Dress to Express Day</a:t>
            </a:r>
          </a:p>
          <a:p>
            <a:pPr algn="l" fontAlgn="base">
              <a:lnSpc>
                <a:spcPct val="107000"/>
              </a:lnSpc>
            </a:pPr>
            <a:endParaRPr lang="en-GB" sz="2400" dirty="0">
              <a:solidFill>
                <a:srgbClr val="000000"/>
              </a:solidFill>
              <a:latin typeface="Calibri"/>
              <a:ea typeface="Times New Roman" panose="02020603050405020304" pitchFamily="18" charset="0"/>
              <a:cs typeface="Calibri"/>
            </a:endParaRPr>
          </a:p>
          <a:p>
            <a:pPr algn="l" fontAlgn="base">
              <a:lnSpc>
                <a:spcPct val="107000"/>
              </a:lnSpc>
            </a:pPr>
            <a:r>
              <a:rPr lang="en-GB" sz="2400" b="1" dirty="0">
                <a:solidFill>
                  <a:srgbClr val="0070C0"/>
                </a:solidFill>
                <a:latin typeface="Calibri"/>
                <a:ea typeface="Times New Roman" panose="02020603050405020304" pitchFamily="18" charset="0"/>
                <a:cs typeface="Calibri"/>
              </a:rPr>
              <a:t>13.02.24</a:t>
            </a:r>
            <a:r>
              <a:rPr lang="en-GB" sz="2400" dirty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Calibri"/>
              </a:rPr>
              <a:t>       Breakfast Club Pancake Races</a:t>
            </a:r>
          </a:p>
          <a:p>
            <a:pPr algn="l" fontAlgn="base">
              <a:lnSpc>
                <a:spcPct val="107000"/>
              </a:lnSpc>
            </a:pPr>
            <a:r>
              <a:rPr lang="en-GB" sz="2400" dirty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Calibri"/>
              </a:rPr>
              <a:t>                       Animal Magic in School</a:t>
            </a:r>
          </a:p>
          <a:p>
            <a:pPr fontAlgn="base">
              <a:lnSpc>
                <a:spcPct val="107000"/>
              </a:lnSpc>
            </a:pPr>
            <a:endParaRPr lang="en-GB" sz="2400" dirty="0">
              <a:solidFill>
                <a:srgbClr val="000000"/>
              </a:solidFill>
              <a:latin typeface="Calibri"/>
              <a:ea typeface="Times New Roman" panose="02020603050405020304" pitchFamily="18" charset="0"/>
              <a:cs typeface="Calibri"/>
            </a:endParaRPr>
          </a:p>
          <a:p>
            <a:pPr algn="l" fontAlgn="base">
              <a:lnSpc>
                <a:spcPct val="107000"/>
              </a:lnSpc>
            </a:pPr>
            <a:r>
              <a:rPr lang="en-GB" sz="2400" b="1" dirty="0">
                <a:solidFill>
                  <a:srgbClr val="0070C0"/>
                </a:solidFill>
                <a:latin typeface="Calibri"/>
                <a:ea typeface="Times New Roman" panose="02020603050405020304" pitchFamily="18" charset="0"/>
                <a:cs typeface="Calibri"/>
              </a:rPr>
              <a:t>16.02.24 </a:t>
            </a:r>
            <a:r>
              <a:rPr lang="en-GB" sz="2400" dirty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Calibri"/>
              </a:rPr>
              <a:t>      End of Spring Term 1</a:t>
            </a:r>
          </a:p>
          <a:p>
            <a:pPr algn="l" fontAlgn="base">
              <a:lnSpc>
                <a:spcPct val="107000"/>
              </a:lnSpc>
            </a:pPr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l" fontAlgn="base">
              <a:lnSpc>
                <a:spcPct val="107000"/>
              </a:lnSpc>
            </a:pPr>
            <a:r>
              <a:rPr lang="en-GB" sz="2400" b="1" dirty="0">
                <a:solidFill>
                  <a:srgbClr val="0070C0"/>
                </a:solidFill>
                <a:latin typeface="Calibri"/>
                <a:ea typeface="Times New Roman" panose="02020603050405020304" pitchFamily="18" charset="0"/>
                <a:cs typeface="Calibri"/>
              </a:rPr>
              <a:t>26.02.24 </a:t>
            </a:r>
            <a:r>
              <a:rPr lang="en-GB" sz="2400" dirty="0">
                <a:solidFill>
                  <a:srgbClr val="000000"/>
                </a:solidFill>
                <a:latin typeface="Calibri"/>
                <a:ea typeface="Times New Roman" panose="02020603050405020304" pitchFamily="18" charset="0"/>
                <a:cs typeface="Calibri"/>
              </a:rPr>
              <a:t>      Start of Spring Term 2</a:t>
            </a:r>
          </a:p>
          <a:p>
            <a:pPr algn="l" fontAlgn="base">
              <a:lnSpc>
                <a:spcPct val="107000"/>
              </a:lnSpc>
            </a:pPr>
            <a:endParaRPr lang="en-GB" sz="2400" dirty="0">
              <a:solidFill>
                <a:srgbClr val="000000"/>
              </a:solidFill>
              <a:latin typeface="Calibri"/>
              <a:ea typeface="Times New Roman" panose="02020603050405020304" pitchFamily="18" charset="0"/>
              <a:cs typeface="Calibri"/>
            </a:endParaRPr>
          </a:p>
          <a:p>
            <a:pPr algn="l" fontAlgn="base">
              <a:lnSpc>
                <a:spcPct val="107000"/>
              </a:lnSpc>
            </a:pPr>
            <a:endParaRPr lang="en-GB" sz="1600" dirty="0">
              <a:solidFill>
                <a:srgbClr val="000000"/>
              </a:solidFill>
              <a:latin typeface="Calibri"/>
              <a:ea typeface="Times New Roman" panose="02020603050405020304" pitchFamily="18" charset="0"/>
              <a:cs typeface="Calibri"/>
            </a:endParaRPr>
          </a:p>
          <a:p>
            <a:pPr algn="l"/>
            <a:endParaRPr lang="en-GB" sz="1600" b="1" dirty="0">
              <a:solidFill>
                <a:srgbClr val="0070C0"/>
              </a:solidFill>
            </a:endParaRPr>
          </a:p>
          <a:p>
            <a:pPr algn="l"/>
            <a:endParaRPr lang="en-GB" sz="1900" b="1" dirty="0">
              <a:solidFill>
                <a:srgbClr val="0070C0"/>
              </a:solidFill>
            </a:endParaRPr>
          </a:p>
          <a:p>
            <a:pPr algn="l"/>
            <a:endParaRPr lang="en-GB" sz="1900" b="1" dirty="0">
              <a:solidFill>
                <a:srgbClr val="0070C0"/>
              </a:solidFill>
            </a:endParaRPr>
          </a:p>
          <a:p>
            <a:pPr algn="l"/>
            <a:endParaRPr lang="en-GB" sz="1900" b="1" dirty="0">
              <a:solidFill>
                <a:srgbClr val="0070C0"/>
              </a:solidFill>
            </a:endParaRPr>
          </a:p>
          <a:p>
            <a:pPr algn="l"/>
            <a:endParaRPr lang="en-GB" sz="1900" b="1" dirty="0">
              <a:solidFill>
                <a:srgbClr val="0070C0"/>
              </a:solidFill>
            </a:endParaRPr>
          </a:p>
          <a:p>
            <a:pPr algn="l"/>
            <a:endParaRPr lang="en-GB" sz="1900" dirty="0"/>
          </a:p>
          <a:p>
            <a:pPr algn="l"/>
            <a:endParaRPr lang="en-GB" sz="1900" dirty="0"/>
          </a:p>
          <a:p>
            <a:pPr algn="l"/>
            <a:endParaRPr lang="en-GB" sz="1900" dirty="0"/>
          </a:p>
          <a:p>
            <a:pPr algn="l"/>
            <a:endParaRPr lang="en-GB" sz="1900" dirty="0"/>
          </a:p>
          <a:p>
            <a:pPr algn="l"/>
            <a:endParaRPr lang="en-GB" sz="1900" dirty="0"/>
          </a:p>
          <a:p>
            <a:endParaRPr lang="en-US" sz="16000" b="1" dirty="0">
              <a:solidFill>
                <a:schemeClr val="accent1"/>
              </a:solidFill>
            </a:endParaRPr>
          </a:p>
          <a:p>
            <a:endParaRPr lang="en-US" sz="16000" b="1" dirty="0">
              <a:solidFill>
                <a:schemeClr val="accent1"/>
              </a:solidFill>
            </a:endParaRPr>
          </a:p>
          <a:p>
            <a:pPr algn="l"/>
            <a:endParaRPr lang="en-US" sz="8000" dirty="0"/>
          </a:p>
          <a:p>
            <a:pPr algn="l"/>
            <a:endParaRPr lang="en-US" sz="8000" dirty="0"/>
          </a:p>
          <a:p>
            <a:pPr algn="l"/>
            <a:endParaRPr lang="en-US" sz="8000" dirty="0"/>
          </a:p>
          <a:p>
            <a:pPr algn="l"/>
            <a:endParaRPr lang="en-US" sz="8000" dirty="0"/>
          </a:p>
          <a:p>
            <a:pPr algn="l"/>
            <a:endParaRPr lang="en-US" sz="8000" dirty="0"/>
          </a:p>
          <a:p>
            <a:pPr algn="l"/>
            <a:endParaRPr lang="en-US" sz="8000" dirty="0"/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2BDC6F-CA29-945D-AE7D-57CAC1E7BEAE}"/>
              </a:ext>
            </a:extLst>
          </p:cNvPr>
          <p:cNvSpPr txBox="1"/>
          <p:nvPr/>
        </p:nvSpPr>
        <p:spPr>
          <a:xfrm>
            <a:off x="2433359" y="230229"/>
            <a:ext cx="1991282" cy="584775"/>
          </a:xfrm>
          <a:prstGeom prst="rect">
            <a:avLst/>
          </a:prstGeom>
          <a:solidFill>
            <a:srgbClr val="FFC00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/>
              <a:t> </a:t>
            </a:r>
            <a:r>
              <a:rPr lang="en-US" sz="3200" b="1" dirty="0"/>
              <a:t>Key Dates</a:t>
            </a:r>
            <a:endParaRPr lang="en-GB" sz="32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2662A3-7B9B-D80A-4FB0-0120160A14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36" y="188951"/>
            <a:ext cx="1589977" cy="62605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25D47CE-C4E1-B473-3B34-C80A0FB7EA14}"/>
              </a:ext>
            </a:extLst>
          </p:cNvPr>
          <p:cNvSpPr/>
          <p:nvPr/>
        </p:nvSpPr>
        <p:spPr>
          <a:xfrm>
            <a:off x="100755" y="81697"/>
            <a:ext cx="6642638" cy="9742606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February Images Clip Art - ClipArt Best">
            <a:extLst>
              <a:ext uri="{FF2B5EF4-FFF2-40B4-BE49-F238E27FC236}">
                <a16:creationId xmlns:a16="http://schemas.microsoft.com/office/drawing/2014/main" id="{2D1831C9-840B-D853-C91A-B0942E567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983" y="963536"/>
            <a:ext cx="2913645" cy="161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hildren's Mental Health Week">
            <a:extLst>
              <a:ext uri="{FF2B5EF4-FFF2-40B4-BE49-F238E27FC236}">
                <a16:creationId xmlns:a16="http://schemas.microsoft.com/office/drawing/2014/main" id="{BF3653CF-D8D3-7730-4BDE-60074D1EB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641" y="8226800"/>
            <a:ext cx="1979465" cy="14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366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7" ma:contentTypeDescription="Create a new document." ma:contentTypeScope="" ma:versionID="778c82594aa8f20f26e46468f9a85dc0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6515f2272df5795030b63f1336151243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b8025b3-5467-46d1-8877-209ac0a8e3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f2eaca1b-43ce-4919-b6fd-165839e40cd7}" ma:internalName="TaxCatchAll" ma:showField="CatchAllData" ma:web="37619c55-af75-4643-a367-1a4675ee2a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9fa2c03-a6a1-4d99-b013-a143e33b5e6e">
      <Terms xmlns="http://schemas.microsoft.com/office/infopath/2007/PartnerControls"/>
    </lcf76f155ced4ddcb4097134ff3c332f>
    <TaxCatchAll xmlns="37619c55-af75-4643-a367-1a4675ee2a0f" xsi:nil="true"/>
  </documentManagement>
</p:properties>
</file>

<file path=customXml/itemProps1.xml><?xml version="1.0" encoding="utf-8"?>
<ds:datastoreItem xmlns:ds="http://schemas.openxmlformats.org/officeDocument/2006/customXml" ds:itemID="{E81E3AE1-FBFE-4264-A7B0-DF04111A63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4DE260-F084-4000-81F5-85E0EB9BE2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a2c03-a6a1-4d99-b013-a143e33b5e6e"/>
    <ds:schemaRef ds:uri="37619c55-af75-4643-a367-1a4675ee2a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29E8CD-AE77-4926-813E-8F7B9A33D861}">
  <ds:schemaRefs>
    <ds:schemaRef ds:uri="http://schemas.microsoft.com/office/2006/metadata/properties"/>
    <ds:schemaRef ds:uri="http://schemas.microsoft.com/office/infopath/2007/PartnerControls"/>
    <ds:schemaRef ds:uri="69fa2c03-a6a1-4d99-b013-a143e33b5e6e"/>
    <ds:schemaRef ds:uri="37619c55-af75-4643-a367-1a4675ee2a0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7557</TotalTime>
  <Words>35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Arvinder Badwal</dc:creator>
  <cp:lastModifiedBy>Arvinder Badwal</cp:lastModifiedBy>
  <cp:revision>31</cp:revision>
  <dcterms:created xsi:type="dcterms:W3CDTF">2023-07-05T10:45:23Z</dcterms:created>
  <dcterms:modified xsi:type="dcterms:W3CDTF">2024-02-04T23:15:11Z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</Properties>
</file>